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4"/>
    <p:sldMasterId id="2147484585" r:id="rId5"/>
    <p:sldMasterId id="2147484617" r:id="rId6"/>
    <p:sldMasterId id="2147484635" r:id="rId7"/>
    <p:sldMasterId id="2147484697" r:id="rId8"/>
    <p:sldMasterId id="2147484724" r:id="rId9"/>
    <p:sldMasterId id="2147484755" r:id="rId10"/>
    <p:sldMasterId id="2147484797" r:id="rId11"/>
  </p:sldMasterIdLst>
  <p:notesMasterIdLst>
    <p:notesMasterId r:id="rId23"/>
  </p:notesMasterIdLst>
  <p:handoutMasterIdLst>
    <p:handoutMasterId r:id="rId24"/>
  </p:handoutMasterIdLst>
  <p:sldIdLst>
    <p:sldId id="2076137590" r:id="rId12"/>
    <p:sldId id="2076137587" r:id="rId13"/>
    <p:sldId id="2076137588" r:id="rId14"/>
    <p:sldId id="2076137589" r:id="rId15"/>
    <p:sldId id="2076137620" r:id="rId16"/>
    <p:sldId id="2076137635" r:id="rId17"/>
    <p:sldId id="2076137593" r:id="rId18"/>
    <p:sldId id="2076137731" r:id="rId19"/>
    <p:sldId id="2076137732" r:id="rId20"/>
    <p:sldId id="2076137733" r:id="rId21"/>
    <p:sldId id="2076137634"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2076137590"/>
            <p14:sldId id="2076137587"/>
            <p14:sldId id="2076137588"/>
            <p14:sldId id="2076137589"/>
          </p14:sldIdLst>
        </p14:section>
        <p14:section name="Updates" id="{195F33D1-0882-8F4E-B33F-9BD6AD8E08EB}">
          <p14:sldIdLst>
            <p14:sldId id="2076137620"/>
            <p14:sldId id="2076137635"/>
            <p14:sldId id="2076137593"/>
            <p14:sldId id="2076137731"/>
            <p14:sldId id="2076137732"/>
            <p14:sldId id="2076137733"/>
          </p14:sldIdLst>
        </p14:section>
        <p14:section name="Dapr" id="{83F22562-6702-F84B-A4CD-45368F774F09}">
          <p14:sldIdLst>
            <p14:sldId id="2076137634"/>
          </p14:sldIdLst>
        </p14:section>
        <p14:section name="Kubernetes" id="{E4BB9A0B-4043-7D45-8160-F835BDF1F5B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4"/>
    <a:srgbClr val="0066CC"/>
    <a:srgbClr val="3C3C41"/>
    <a:srgbClr val="FFFFFF"/>
    <a:srgbClr val="69696D"/>
    <a:srgbClr val="FCFDFE"/>
    <a:srgbClr val="0F78D4"/>
    <a:srgbClr val="B3DEFF"/>
    <a:srgbClr val="F2F8F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70846" autoAdjust="0"/>
  </p:normalViewPr>
  <p:slideViewPr>
    <p:cSldViewPr snapToGrid="0">
      <p:cViewPr varScale="1">
        <p:scale>
          <a:sx n="78" d="100"/>
          <a:sy n="78" d="100"/>
        </p:scale>
        <p:origin x="4" y="804"/>
      </p:cViewPr>
      <p:guideLst/>
    </p:cSldViewPr>
  </p:slideViewPr>
  <p:notesTextViewPr>
    <p:cViewPr>
      <p:scale>
        <a:sx n="1" d="1"/>
        <a:sy n="1" d="1"/>
      </p:scale>
      <p:origin x="0" y="0"/>
    </p:cViewPr>
  </p:notesTextViewPr>
  <p:sorterViewPr>
    <p:cViewPr varScale="1">
      <p:scale>
        <a:sx n="100" d="100"/>
        <a:sy n="100" d="100"/>
      </p:scale>
      <p:origin x="0" y="-2448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6/17/2021 8:51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6/17/2021 8:51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k8s.io/tasks/configure-pod-container/configure-liveness-readiness-startup-probes/#configure-prob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azure.microsoft.com/en-us/updates/general-availability-deploy-weblogic-on-azure-kubernetes-service-aks-using-custom-docker-images/" TargetMode="External"/><Relationship Id="rId3" Type="http://schemas.openxmlformats.org/officeDocument/2006/relationships/hyperlink" Target="https://azure.microsoft.com/en-us/updates/general-availability-conditional-access-feature-integration-with-aks/" TargetMode="External"/><Relationship Id="rId7" Type="http://schemas.openxmlformats.org/officeDocument/2006/relationships/hyperlink" Target="https://azure.microsoft.com/en-us/updates/confidential-computing-nodes-aks-ga/"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azure.microsoft.com/en-us/updates/general-availability-justintime-access-support-in-aks/" TargetMode="External"/><Relationship Id="rId11" Type="http://schemas.openxmlformats.org/officeDocument/2006/relationships/hyperlink" Target="https://azure.microsoft.com/en-us/updates/public-preview-dynamic-ip-allocation-enhanced-subnet-support-in-aks/" TargetMode="External"/><Relationship Id="rId5" Type="http://schemas.openxmlformats.org/officeDocument/2006/relationships/hyperlink" Target="https://azure.microsoft.com/en-us/blog/innovate-across-hybrid-and-multicloud-with-new-azure-arc-capabilities/" TargetMode="External"/><Relationship Id="rId10" Type="http://schemas.openxmlformats.org/officeDocument/2006/relationships/hyperlink" Target="https://azure.microsoft.com/en-us/updates/public-preview-calico-windows-support-in-aks/" TargetMode="External"/><Relationship Id="rId4" Type="http://schemas.openxmlformats.org/officeDocument/2006/relationships/hyperlink" Target="https://docs.microsoft.com/en-us/azure/aks/use-multiple-node-pools#assign-a-public-ip-per-node-for-your-node-pools-preview" TargetMode="External"/><Relationship Id="rId9" Type="http://schemas.openxmlformats.org/officeDocument/2006/relationships/hyperlink" Target="https://azure.microsoft.com/en-us/updates/general-availability-of-persistent-volume-monitoring-reports-tab-in-container-insight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812145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Key points:</a:t>
            </a:r>
          </a:p>
          <a:p>
            <a:pPr marL="388712" lvl="1" indent="-171450">
              <a:buFontTx/>
              <a:buChar char="-"/>
            </a:pPr>
            <a:r>
              <a:rPr lang="en-US" dirty="0"/>
              <a:t>1.20 out in preview! Deprecation: https://</a:t>
            </a:r>
            <a:r>
              <a:rPr lang="en-US" dirty="0" err="1"/>
              <a:t>docs.microsoft.com</a:t>
            </a:r>
            <a:r>
              <a:rPr lang="en-US" dirty="0"/>
              <a:t>/</a:t>
            </a:r>
            <a:r>
              <a:rPr lang="en-US" dirty="0" err="1"/>
              <a:t>en</a:t>
            </a:r>
            <a:r>
              <a:rPr lang="en-US" dirty="0"/>
              <a:t>-us/azure/</a:t>
            </a:r>
            <a:r>
              <a:rPr lang="en-US" dirty="0" err="1"/>
              <a:t>aks</a:t>
            </a:r>
            <a:r>
              <a:rPr lang="en-US" dirty="0"/>
              <a:t>/</a:t>
            </a:r>
            <a:r>
              <a:rPr lang="en-US" dirty="0" err="1"/>
              <a:t>supported-kubernetes-versions#aks-kubernetes-release-calendar</a:t>
            </a:r>
            <a:endParaRPr lang="en-US" dirty="0"/>
          </a:p>
          <a:p>
            <a:pPr marL="388712" lvl="1" indent="-171450">
              <a:buFontTx/>
              <a:buChar char="-"/>
            </a:pPr>
            <a:r>
              <a:rPr lang="en-US" dirty="0"/>
              <a:t>1.20 overview: https://</a:t>
            </a:r>
            <a:r>
              <a:rPr lang="en-US" dirty="0" err="1"/>
              <a:t>kubernetes.io</a:t>
            </a:r>
            <a:r>
              <a:rPr lang="en-US" dirty="0"/>
              <a:t>/blog/2020/12/08/kubernetes-1-20-release-announcement/</a:t>
            </a:r>
          </a:p>
          <a:p>
            <a:pPr marL="171450" indent="-171450">
              <a:buFontTx/>
              <a:buChar char="-"/>
            </a:pPr>
            <a:endParaRPr lang="en-US" dirty="0"/>
          </a:p>
          <a:p>
            <a:pPr marL="171450" indent="-171450">
              <a:buFontTx/>
              <a:buChar char="-"/>
            </a:pPr>
            <a:r>
              <a:rPr lang="en-US" b="0" i="0" u="none" strike="noStrike" dirty="0">
                <a:solidFill>
                  <a:srgbClr val="202124"/>
                </a:solidFill>
                <a:effectLst/>
                <a:latin typeface="Roboto" pitchFamily="2" charset="0"/>
              </a:rPr>
              <a:t>Starting in version 1.20, timeouts on exec probes are honored, and default to 1 second if unspecified. If you have Pods using exec probes, ensure that they can easily complete in 1 second or explicitly set an appropriate timeout. For more information, see </a:t>
            </a:r>
            <a:r>
              <a:rPr lang="en-US" b="0" i="0" dirty="0">
                <a:effectLst/>
                <a:latin typeface="Roboto" pitchFamily="2" charset="0"/>
                <a:hlinkClick r:id="rId3"/>
              </a:rPr>
              <a:t>ConfigureProbes</a:t>
            </a:r>
            <a:r>
              <a:rPr lang="en-US" b="0" i="0" u="none" strike="noStrike" dirty="0">
                <a:solidFill>
                  <a:srgbClr val="202124"/>
                </a:solidFill>
                <a:effectLst/>
                <a:latin typeface="Roboto" pitchFamily="2" charset="0"/>
              </a:rPr>
              <a:t>.</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9448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rtl="0" fontAlgn="ctr">
              <a:spcBef>
                <a:spcPts val="0"/>
              </a:spcBef>
              <a:spcAft>
                <a:spcPts val="0"/>
              </a:spcAft>
              <a:buFont typeface="Arial" panose="020B0604020202020204" pitchFamily="34" charset="0"/>
              <a:buChar char="•"/>
            </a:pPr>
            <a:r>
              <a:rPr lang="en-CA" sz="1100" dirty="0">
                <a:effectLst/>
                <a:latin typeface="Calibri" panose="020F0502020204030204" pitchFamily="34" charset="0"/>
              </a:rPr>
              <a:t>AKS Ignite Updates:</a:t>
            </a: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for Conditional Access (MFA): </a:t>
            </a:r>
            <a:r>
              <a:rPr lang="en-CA" sz="1100" dirty="0">
                <a:effectLst/>
                <a:latin typeface="Calibri" panose="020F0502020204030204" pitchFamily="34" charset="0"/>
                <a:hlinkClick r:id="rId3"/>
              </a:rPr>
              <a:t>https://azure.microsoft.com/en-us/updates/general-availability-conditional-access-feature-integration-with-aks/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Public IP per node - direct access to node not through a LB (for low latency scenarios): </a:t>
            </a:r>
            <a:r>
              <a:rPr lang="en-CA" sz="1100" dirty="0">
                <a:effectLst/>
                <a:latin typeface="Calibri" panose="020F0502020204030204" pitchFamily="34" charset="0"/>
                <a:hlinkClick r:id="rId4"/>
              </a:rPr>
              <a:t>https://docs.microsoft.com/en-us/azure/aks/use-multiple-node-pools#assign-a-public-ip-per-node-for-your-node-pools-preview</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Arc for K8s: also includes Azure Arc enabled ML </a:t>
            </a:r>
            <a:r>
              <a:rPr lang="en-CA" sz="1100" dirty="0">
                <a:effectLst/>
                <a:latin typeface="Calibri" panose="020F0502020204030204" pitchFamily="34" charset="0"/>
                <a:hlinkClick r:id="rId5"/>
              </a:rPr>
              <a:t>https://azure.microsoft.com/en-us/blog/innovate-across-hybrid-and-multicloud-with-new-azure-arc-capabilities/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AGIC add on - create or attach: https://</a:t>
            </a:r>
            <a:r>
              <a:rPr lang="en-CA" sz="1100" dirty="0" err="1">
                <a:effectLst/>
                <a:latin typeface="Calibri" panose="020F0502020204030204" pitchFamily="34" charset="0"/>
              </a:rPr>
              <a:t>azure.microsoft.com</a:t>
            </a:r>
            <a:r>
              <a:rPr lang="en-CA" sz="1100" dirty="0">
                <a:effectLst/>
                <a:latin typeface="Calibri" panose="020F0502020204030204" pitchFamily="34" charset="0"/>
              </a:rPr>
              <a:t>/</a:t>
            </a:r>
            <a:r>
              <a:rPr lang="en-CA" sz="1100" dirty="0" err="1">
                <a:effectLst/>
                <a:latin typeface="Calibri" panose="020F0502020204030204" pitchFamily="34" charset="0"/>
              </a:rPr>
              <a:t>en</a:t>
            </a:r>
            <a:r>
              <a:rPr lang="en-CA" sz="1100" dirty="0">
                <a:effectLst/>
                <a:latin typeface="Calibri" panose="020F0502020204030204" pitchFamily="34" charset="0"/>
              </a:rPr>
              <a:t>-ca/updates/general-availability-app-gateway-ingress-controller-addon-for-aks/</a:t>
            </a: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Just in Time Access rules for tasks with elevated permissions: </a:t>
            </a:r>
            <a:r>
              <a:rPr lang="en-CA" sz="1100" dirty="0">
                <a:effectLst/>
                <a:latin typeface="Calibri" panose="020F0502020204030204" pitchFamily="34" charset="0"/>
                <a:hlinkClick r:id="rId6"/>
              </a:rPr>
              <a:t>https://azure.microsoft.com/en-us/updates/general-availability-justintime-access-support-in-aks/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confidential computing nodes on AKS - </a:t>
            </a:r>
            <a:r>
              <a:rPr lang="en-CA" sz="1100" dirty="0">
                <a:effectLst/>
                <a:latin typeface="Calibri" panose="020F0502020204030204" pitchFamily="34" charset="0"/>
                <a:hlinkClick r:id="rId7"/>
              </a:rPr>
              <a:t>https://azure.microsoft.com/en-us/updates/confidential-computing-nodes-aks-ga/</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a:t>
            </a:r>
            <a:r>
              <a:rPr lang="en-CA" sz="1100" dirty="0" err="1">
                <a:effectLst/>
                <a:latin typeface="Calibri" panose="020F0502020204030204" pitchFamily="34" charset="0"/>
              </a:rPr>
              <a:t>Weblogic</a:t>
            </a:r>
            <a:r>
              <a:rPr lang="en-CA" sz="1100" dirty="0">
                <a:effectLst/>
                <a:latin typeface="Calibri" panose="020F0502020204030204" pitchFamily="34" charset="0"/>
              </a:rPr>
              <a:t> on AKS - instructions, samples and scripts to build custom images based on </a:t>
            </a:r>
            <a:r>
              <a:rPr lang="en-CA" sz="1100" dirty="0" err="1">
                <a:effectLst/>
                <a:latin typeface="Calibri" panose="020F0502020204030204" pitchFamily="34" charset="0"/>
              </a:rPr>
              <a:t>Weblogic</a:t>
            </a:r>
            <a:r>
              <a:rPr lang="en-CA" sz="1100" dirty="0">
                <a:effectLst/>
                <a:latin typeface="Calibri" panose="020F0502020204030204" pitchFamily="34" charset="0"/>
              </a:rPr>
              <a:t>: </a:t>
            </a:r>
            <a:r>
              <a:rPr lang="en-CA" sz="1100" dirty="0">
                <a:effectLst/>
                <a:latin typeface="Calibri" panose="020F0502020204030204" pitchFamily="34" charset="0"/>
                <a:hlinkClick r:id="rId8"/>
              </a:rPr>
              <a:t>https://azure.microsoft.com/en-us/updates/general-availability-deploy-weblogic-on-azure-kubernetes-service-aks-using-custom-docker-images/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Persistent Volume Monitoring for AKS - visualization, querying ability on metrics/logs and reports tab: </a:t>
            </a:r>
            <a:r>
              <a:rPr lang="en-CA" sz="1100" dirty="0">
                <a:effectLst/>
                <a:latin typeface="Calibri" panose="020F0502020204030204" pitchFamily="34" charset="0"/>
                <a:hlinkClick r:id="rId9"/>
              </a:rPr>
              <a:t>https://azure.microsoft.com/en-us/updates/general-availability-of-persistent-volume-monitoring-reports-tab-in-container-insights/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Pub </a:t>
            </a:r>
            <a:r>
              <a:rPr lang="en-CA" sz="1100" dirty="0" err="1">
                <a:effectLst/>
                <a:latin typeface="Calibri" panose="020F0502020204030204" pitchFamily="34" charset="0"/>
              </a:rPr>
              <a:t>Prev</a:t>
            </a:r>
            <a:r>
              <a:rPr lang="en-CA" sz="1100" dirty="0">
                <a:effectLst/>
                <a:latin typeface="Calibri" panose="020F0502020204030204" pitchFamily="34" charset="0"/>
              </a:rPr>
              <a:t> Calico on Windows Server - 1.20 k8s version and Azure CNI only: </a:t>
            </a:r>
            <a:r>
              <a:rPr lang="en-CA" sz="1100" dirty="0">
                <a:effectLst/>
                <a:latin typeface="Calibri" panose="020F0502020204030204" pitchFamily="34" charset="0"/>
                <a:hlinkClick r:id="rId10"/>
              </a:rPr>
              <a:t>https://azure.microsoft.com/en-us/updates/public-preview-calico-windows-support-in-aks/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Pub </a:t>
            </a:r>
            <a:r>
              <a:rPr lang="en-CA" sz="1100" dirty="0" err="1">
                <a:effectLst/>
                <a:latin typeface="Calibri" panose="020F0502020204030204" pitchFamily="34" charset="0"/>
              </a:rPr>
              <a:t>Prev</a:t>
            </a:r>
            <a:r>
              <a:rPr lang="en-CA" sz="1100" dirty="0">
                <a:effectLst/>
                <a:latin typeface="Calibri" panose="020F0502020204030204" pitchFamily="34" charset="0"/>
              </a:rPr>
              <a:t> Planned Maintenance window - for controlling releases/proactive maintenance events: https://</a:t>
            </a:r>
            <a:r>
              <a:rPr lang="en-CA" sz="1100" dirty="0" err="1">
                <a:effectLst/>
                <a:latin typeface="Calibri" panose="020F0502020204030204" pitchFamily="34" charset="0"/>
              </a:rPr>
              <a:t>docs.microsoft.com</a:t>
            </a:r>
            <a:r>
              <a:rPr lang="en-CA" sz="1100" dirty="0">
                <a:effectLst/>
                <a:latin typeface="Calibri" panose="020F0502020204030204" pitchFamily="34" charset="0"/>
              </a:rPr>
              <a:t>/</a:t>
            </a:r>
            <a:r>
              <a:rPr lang="en-CA" sz="1100" dirty="0" err="1">
                <a:effectLst/>
                <a:latin typeface="Calibri" panose="020F0502020204030204" pitchFamily="34" charset="0"/>
              </a:rPr>
              <a:t>en</a:t>
            </a:r>
            <a:r>
              <a:rPr lang="en-CA" sz="1100" dirty="0">
                <a:effectLst/>
                <a:latin typeface="Calibri" panose="020F0502020204030204" pitchFamily="34" charset="0"/>
              </a:rPr>
              <a:t>-us/azure/</a:t>
            </a:r>
            <a:r>
              <a:rPr lang="en-CA" sz="1100" dirty="0" err="1">
                <a:effectLst/>
                <a:latin typeface="Calibri" panose="020F0502020204030204" pitchFamily="34" charset="0"/>
              </a:rPr>
              <a:t>aks</a:t>
            </a:r>
            <a:r>
              <a:rPr lang="en-CA" sz="1100" dirty="0">
                <a:effectLst/>
                <a:latin typeface="Calibri" panose="020F0502020204030204" pitchFamily="34" charset="0"/>
              </a:rPr>
              <a:t>/planned-maintenance</a:t>
            </a: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Pub </a:t>
            </a:r>
            <a:r>
              <a:rPr lang="en-CA" sz="1100" dirty="0" err="1">
                <a:effectLst/>
                <a:latin typeface="Calibri" panose="020F0502020204030204" pitchFamily="34" charset="0"/>
              </a:rPr>
              <a:t>Prev</a:t>
            </a:r>
            <a:r>
              <a:rPr lang="en-CA" sz="1100" dirty="0">
                <a:effectLst/>
                <a:latin typeface="Calibri" panose="020F0502020204030204" pitchFamily="34" charset="0"/>
              </a:rPr>
              <a:t> Dynamic IP Allocation - different subnet for pods and nodes in AKS, dynamically allocate </a:t>
            </a:r>
            <a:r>
              <a:rPr lang="en-CA" sz="1100" dirty="0" err="1">
                <a:effectLst/>
                <a:latin typeface="Calibri" panose="020F0502020204030204" pitchFamily="34" charset="0"/>
              </a:rPr>
              <a:t>ips</a:t>
            </a:r>
            <a:r>
              <a:rPr lang="en-CA" sz="1100" dirty="0">
                <a:effectLst/>
                <a:latin typeface="Calibri" panose="020F0502020204030204" pitchFamily="34" charset="0"/>
              </a:rPr>
              <a:t> to pods instead of </a:t>
            </a:r>
            <a:r>
              <a:rPr lang="en-CA" sz="1100" dirty="0" err="1">
                <a:effectLst/>
                <a:latin typeface="Calibri" panose="020F0502020204030204" pitchFamily="34" charset="0"/>
              </a:rPr>
              <a:t>preallocation</a:t>
            </a:r>
            <a:r>
              <a:rPr lang="en-CA" sz="1100" dirty="0">
                <a:effectLst/>
                <a:latin typeface="Calibri" panose="020F0502020204030204" pitchFamily="34" charset="0"/>
              </a:rPr>
              <a:t> to node (!!!) - </a:t>
            </a:r>
            <a:r>
              <a:rPr lang="en-CA" sz="1100" dirty="0">
                <a:effectLst/>
                <a:latin typeface="Calibri" panose="020F0502020204030204" pitchFamily="34" charset="0"/>
                <a:hlinkClick r:id="rId11"/>
              </a:rPr>
              <a:t>https://azure.microsoft.com/en-us/updates/public-preview-dynamic-ip-allocation-enhanced-subnet-support-in-aks/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PP </a:t>
            </a:r>
            <a:r>
              <a:rPr lang="en-CA" sz="1100" dirty="0" err="1">
                <a:effectLst/>
                <a:latin typeface="Calibri" panose="020F0502020204030204" pitchFamily="34" charset="0"/>
              </a:rPr>
              <a:t>Kubenet</a:t>
            </a:r>
            <a:r>
              <a:rPr lang="en-CA" sz="1100" dirty="0">
                <a:effectLst/>
                <a:latin typeface="Calibri" panose="020F0502020204030204" pitchFamily="34" charset="0"/>
              </a:rPr>
              <a:t> support for Pod identity: https://</a:t>
            </a:r>
            <a:r>
              <a:rPr lang="en-CA" sz="1100" dirty="0" err="1">
                <a:effectLst/>
                <a:latin typeface="Calibri" panose="020F0502020204030204" pitchFamily="34" charset="0"/>
              </a:rPr>
              <a:t>docs.microsoft.com</a:t>
            </a:r>
            <a:r>
              <a:rPr lang="en-CA" sz="1100" dirty="0">
                <a:effectLst/>
                <a:latin typeface="Calibri" panose="020F0502020204030204" pitchFamily="34" charset="0"/>
              </a:rPr>
              <a:t>/</a:t>
            </a:r>
            <a:r>
              <a:rPr lang="en-CA" sz="1100" dirty="0" err="1">
                <a:effectLst/>
                <a:latin typeface="Calibri" panose="020F0502020204030204" pitchFamily="34" charset="0"/>
              </a:rPr>
              <a:t>en</a:t>
            </a:r>
            <a:r>
              <a:rPr lang="en-CA" sz="1100" dirty="0">
                <a:effectLst/>
                <a:latin typeface="Calibri" panose="020F0502020204030204" pitchFamily="34" charset="0"/>
              </a:rPr>
              <a:t>-us/azure/</a:t>
            </a:r>
            <a:r>
              <a:rPr lang="en-CA" sz="1100" dirty="0" err="1">
                <a:effectLst/>
                <a:latin typeface="Calibri" panose="020F0502020204030204" pitchFamily="34" charset="0"/>
              </a:rPr>
              <a:t>aks</a:t>
            </a:r>
            <a:r>
              <a:rPr lang="en-CA" sz="1100" dirty="0">
                <a:effectLst/>
                <a:latin typeface="Calibri" panose="020F0502020204030204" pitchFamily="34" charset="0"/>
              </a:rPr>
              <a:t>/use-azure-ad-pod-identity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71747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8761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238756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5840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848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7691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8420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163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93627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48490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9068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3867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448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3588082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95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668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134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864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9239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010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35699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5580868" cy="1067272"/>
          </a:xfrm>
        </p:spPr>
        <p:txBody>
          <a:bodyPr vert="horz" wrap="square" lIns="146304" tIns="91440" rIns="146304" bIns="91440" rtlCol="0" anchor="t">
            <a:noAutofit/>
          </a:bodyPr>
          <a:lstStyle>
            <a:lvl1pPr>
              <a:defRPr lang="en-US" sz="3672"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9"/>
            <a:ext cx="5580867" cy="1374897"/>
          </a:xfrm>
        </p:spPr>
        <p:txBody>
          <a:bodyPr/>
          <a:lstStyle>
            <a:lvl1pPr marL="0" indent="0">
              <a:lnSpc>
                <a:spcPct val="100000"/>
              </a:lnSpc>
              <a:spcBef>
                <a:spcPts val="1428"/>
              </a:spcBef>
              <a:buFont typeface="Arial" panose="020B0604020202020204" pitchFamily="34" charset="0"/>
              <a:buNone/>
              <a:defRPr lang="en-US" sz="1428"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42768"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2pPr>
            <a:lvl3pPr marL="571281"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3pPr>
            <a:lvl4pPr marL="799792"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4pPr>
            <a:lvl5pPr marL="1028305"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5588" y="6639525"/>
            <a:ext cx="2468593" cy="449667"/>
          </a:xfrm>
          <a:prstGeom prst="rect">
            <a:avLst/>
          </a:prstGeom>
          <a:noFill/>
        </p:spPr>
        <p:txBody>
          <a:bodyPr wrap="square" lIns="186494" tIns="149196" rIns="186494" bIns="149196" rtlCol="0">
            <a:spAutoFit/>
          </a:bodyPr>
          <a:lstStyle/>
          <a:p>
            <a:pPr>
              <a:lnSpc>
                <a:spcPct val="90000"/>
              </a:lnSpc>
              <a:spcAft>
                <a:spcPts val="612"/>
              </a:spcAft>
            </a:pPr>
            <a:r>
              <a:rPr lang="en-US" sz="1020">
                <a:solidFill>
                  <a:srgbClr val="FF0000"/>
                </a:solidFill>
              </a:rPr>
              <a:t>Microsoft Confidential</a:t>
            </a:r>
          </a:p>
        </p:txBody>
      </p:sp>
    </p:spTree>
    <p:extLst>
      <p:ext uri="{BB962C8B-B14F-4D97-AF65-F5344CB8AC3E}">
        <p14:creationId xmlns:p14="http://schemas.microsoft.com/office/powerpoint/2010/main" val="41793251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38241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1"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00" indent="-291380">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142" indent="-228249">
              <a:lnSpc>
                <a:spcPct val="100000"/>
              </a:lnSpc>
              <a:buClr>
                <a:schemeClr val="tx2"/>
              </a:buClr>
              <a:defRPr sz="1428"/>
            </a:lvl3pPr>
            <a:lvl4pPr marL="932418" indent="-228249">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6"/>
            <a:ext cx="5049726" cy="917575"/>
          </a:xfrm>
        </p:spPr>
        <p:txBody>
          <a:bodyPr/>
          <a:lstStyle>
            <a:lvl1pPr>
              <a:defRPr sz="3672"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2048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954646"/>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9067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4093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697703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1"/>
            <a:ext cx="11889564" cy="917575"/>
          </a:xfrm>
        </p:spPr>
        <p:txBody>
          <a:bodyPr/>
          <a:lstStyle>
            <a:lvl1pPr marL="0" algn="l" defTabSz="913340" rtl="0" eaLnBrk="1" latinLnBrk="0" hangingPunct="1">
              <a:spcBef>
                <a:spcPct val="0"/>
              </a:spcBef>
              <a:buNone/>
              <a:defRPr lang="en-US" sz="4395"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228785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74639" y="350790"/>
            <a:ext cx="5667945" cy="917575"/>
          </a:xfrm>
        </p:spPr>
        <p:txBody>
          <a:bodyPr/>
          <a:lstStyle/>
          <a:p>
            <a:r>
              <a:rPr lang="en-US"/>
              <a:t>Click to edit Master title style</a:t>
            </a:r>
          </a:p>
        </p:txBody>
      </p:sp>
    </p:spTree>
    <p:extLst>
      <p:ext uri="{BB962C8B-B14F-4D97-AF65-F5344CB8AC3E}">
        <p14:creationId xmlns:p14="http://schemas.microsoft.com/office/powerpoint/2010/main" val="1179082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2403475"/>
            <a:ext cx="3690937" cy="1246188"/>
          </a:xfrm>
        </p:spPr>
        <p:txBody>
          <a:bodyPr lIns="0" tIns="0" rIns="0" bIns="0"/>
          <a:lstStyle>
            <a:lvl1pPr>
              <a:lnSpc>
                <a:spcPts val="3598"/>
              </a:lnSpc>
              <a:defRPr sz="2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97376" y="2403476"/>
            <a:ext cx="5872162" cy="3570288"/>
          </a:xfrm>
        </p:spPr>
        <p:txBody>
          <a:bodyPr wrap="square" lIns="0" tIns="0" rIns="0" bIns="0">
            <a:noAutofit/>
          </a:bodyPr>
          <a:lstStyle>
            <a:lvl1pPr marL="0" indent="0" defTabSz="517327">
              <a:spcAft>
                <a:spcPts val="1198"/>
              </a:spcAft>
              <a:buNone/>
              <a:defRPr sz="1398" b="0" i="0" spc="0" baseline="0">
                <a:solidFill>
                  <a:srgbClr val="000000"/>
                </a:solidFill>
                <a:latin typeface="Segoe UI" panose="020B0502040204020203" pitchFamily="34" charset="0"/>
                <a:cs typeface="Segoe UI" panose="020B0502040204020203" pitchFamily="34" charset="0"/>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736" y="452878"/>
            <a:ext cx="1756581" cy="212919"/>
          </a:xfrm>
          <a:prstGeom prst="rect">
            <a:avLst/>
          </a:prstGeom>
        </p:spPr>
      </p:pic>
    </p:spTree>
    <p:extLst>
      <p:ext uri="{BB962C8B-B14F-4D97-AF65-F5344CB8AC3E}">
        <p14:creationId xmlns:p14="http://schemas.microsoft.com/office/powerpoint/2010/main" val="409881875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2485718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6/17/2021</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9372889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2828851"/>
            <a:ext cx="9794349" cy="746129"/>
          </a:xfrm>
          <a:noFill/>
        </p:spPr>
        <p:txBody>
          <a:bodyPr vert="horz" wrap="square" lIns="0" tIns="0" rIns="0" bIns="0" rtlCol="0" anchor="t" anchorCtr="0">
            <a:noAutofit/>
          </a:bodyPr>
          <a:lstStyle>
            <a:lvl1pPr>
              <a:lnSpc>
                <a:spcPct val="90000"/>
              </a:lnSpc>
              <a:defRPr lang="en-US" sz="5397" b="0" kern="1200" cap="none" spc="-150" baseline="0" dirty="0">
                <a:ln w="3175">
                  <a:noFill/>
                </a:ln>
                <a:solidFill>
                  <a:schemeClr val="tx1"/>
                </a:solidFill>
                <a:effectLst/>
                <a:latin typeface="+mj-lt"/>
                <a:ea typeface="+mn-ea"/>
                <a:cs typeface="Segoe UI" pitchFamily="34" charset="0"/>
              </a:defRPr>
            </a:lvl1pPr>
          </a:lstStyle>
          <a:p>
            <a:pPr marL="0" lvl="0" algn="l" defTabSz="932205" rtl="0" eaLnBrk="1" latinLnBrk="0" hangingPunct="1">
              <a:lnSpc>
                <a:spcPts val="559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1" y="6558969"/>
            <a:ext cx="11553197"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6"/>
            <a:ext cx="8595418" cy="3824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12618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24017"/>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7362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8241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853235" y="1651695"/>
            <a:ext cx="4610335" cy="517065"/>
          </a:xfrm>
        </p:spPr>
        <p:txBody>
          <a:bodyPr wrap="square">
            <a:spAutoFit/>
          </a:bodyPr>
          <a:lstStyle>
            <a:lvl1pPr marL="0" indent="0" algn="l">
              <a:spcBef>
                <a:spcPts val="600"/>
              </a:spcBef>
              <a:spcAft>
                <a:spcPts val="1224"/>
              </a:spcAft>
              <a:buNone/>
              <a:defRPr sz="2400" b="0" i="0" spc="-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4044934" y="0"/>
            <a:ext cx="8391542" cy="69945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60080" y="3117850"/>
            <a:ext cx="3437093" cy="758825"/>
          </a:xfrm>
        </p:spPr>
        <p:txBody>
          <a:bodyPr anchor="ctr"/>
          <a:lstStyle>
            <a:lvl1pPr>
              <a:defRPr sz="4896"/>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96464" y="1343856"/>
            <a:ext cx="5664426" cy="2262864"/>
          </a:xfrm>
        </p:spPr>
        <p:txBody>
          <a:bodyPr/>
          <a:lstStyle>
            <a:lvl1pPr>
              <a:spcBef>
                <a:spcPts val="2448"/>
              </a:spcBef>
              <a:spcAft>
                <a:spcPts val="0"/>
              </a:spcAft>
              <a:defRPr sz="3264"/>
            </a:lvl1pPr>
            <a:lvl2pPr>
              <a:defRPr sz="2040"/>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35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750768"/>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1588610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56" strike="noStrike">
                <a:solidFill>
                  <a:schemeClr val="tx1"/>
                </a:solidFill>
              </a:defRPr>
            </a:lvl1pPr>
          </a:lstStyle>
          <a:p>
            <a:r>
              <a:rPr lang="en-US"/>
              <a:t>Title</a:t>
            </a:r>
          </a:p>
        </p:txBody>
      </p:sp>
    </p:spTree>
    <p:extLst>
      <p:ext uri="{BB962C8B-B14F-4D97-AF65-F5344CB8AC3E}">
        <p14:creationId xmlns:p14="http://schemas.microsoft.com/office/powerpoint/2010/main" val="11936099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93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5914" y="997740"/>
            <a:ext cx="11246266" cy="467179"/>
          </a:xfrm>
        </p:spPr>
        <p:txBody>
          <a:bodyPr/>
          <a:lstStyle>
            <a:lvl1pPr marL="0" indent="0" algn="ctr">
              <a:buNone/>
              <a:defRPr sz="204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428267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737445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233467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835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926717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60475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653395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7646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319999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78644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592999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831421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03348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11132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4299059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817208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735170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073160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47531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8505441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29929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4085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345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6"/>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6/17/2021</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22697194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4222516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66629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058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80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313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56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6505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9663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28992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787484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4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81147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63704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69266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9125969"/>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589567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9773784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4690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1700304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4537685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2468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55030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0669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7473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3982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33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22648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1589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51318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0675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66522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6638050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7579884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78327"/>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10"/>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7362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640979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63240" y="2939201"/>
            <a:ext cx="8727297" cy="627864"/>
          </a:xfrm>
          <a:prstGeom prst="rect">
            <a:avLst/>
          </a:prstGeom>
        </p:spPr>
        <p:txBody>
          <a:bodyPr wrap="square" lIns="0" rIns="0" anchor="b" anchorCtr="0">
            <a:spAutoFit/>
          </a:bodyPr>
          <a:lstStyle>
            <a:lvl1pPr>
              <a:defRPr sz="4080">
                <a:solidFill>
                  <a:schemeClr val="tx1"/>
                </a:solidFill>
              </a:defRPr>
            </a:lvl1pPr>
          </a:lstStyle>
          <a:p>
            <a:r>
              <a:rPr lang="en-US" dirty="0"/>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93713" y="3771315"/>
            <a:ext cx="4248092" cy="565027"/>
          </a:xfrm>
          <a:prstGeom prst="rect">
            <a:avLst/>
          </a:prstGeom>
          <a:noFill/>
        </p:spPr>
        <p:txBody>
          <a:bodyPr wrap="square" lIns="0" tIns="0" rIns="0" bIns="0">
            <a:spAutoFit/>
          </a:bodyPr>
          <a:lstStyle>
            <a:lvl1pPr marL="0" indent="0">
              <a:spcBef>
                <a:spcPts val="0"/>
              </a:spcBef>
              <a:buNone/>
              <a:defRPr sz="1836" spc="0" baseline="0">
                <a:solidFill>
                  <a:schemeClr val="tx1"/>
                </a:solidFill>
                <a:latin typeface="+mn-lt"/>
                <a:cs typeface="Segoe UI" panose="020B0502040204020203" pitchFamily="34" charset="0"/>
              </a:defRPr>
            </a:lvl1pPr>
          </a:lstStyle>
          <a:p>
            <a:pPr lvl="0"/>
            <a:r>
              <a:rPr lang="en-US" dirty="0"/>
              <a:t>Speaker name</a:t>
            </a:r>
            <a:br>
              <a:rPr lang="en-US" dirty="0"/>
            </a:br>
            <a:r>
              <a:rPr lang="en-US" dirty="0"/>
              <a:t>Title</a:t>
            </a:r>
          </a:p>
        </p:txBody>
      </p:sp>
    </p:spTree>
    <p:extLst>
      <p:ext uri="{BB962C8B-B14F-4D97-AF65-F5344CB8AC3E}">
        <p14:creationId xmlns:p14="http://schemas.microsoft.com/office/powerpoint/2010/main" val="28345453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949894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6/17/2021</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1099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19398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4067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180700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725992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329008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1444320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5959981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42243314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515614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4386223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37213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4906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27035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570021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685906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444262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985609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143720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1387607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95532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1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264-6736-41A7-87F1-44DD5C593D4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2D0A820-FC57-40C7-A1F3-DD75189C5C8C}"/>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30A986-23B8-4C01-B4AB-1D60C24A09D3}"/>
              </a:ext>
            </a:extLst>
          </p:cNvPr>
          <p:cNvSpPr>
            <a:spLocks noGrp="1"/>
          </p:cNvSpPr>
          <p:nvPr>
            <p:ph type="dt" sz="half" idx="10"/>
          </p:nvPr>
        </p:nvSpPr>
        <p:spPr/>
        <p:txBody>
          <a:bodyPr/>
          <a:lstStyle/>
          <a:p>
            <a:fld id="{7C668E06-11A3-4E42-81AC-12484831D16C}" type="datetimeFigureOut">
              <a:rPr lang="en-US" smtClean="0"/>
              <a:t>6/17/2021</a:t>
            </a:fld>
            <a:endParaRPr lang="en-US"/>
          </a:p>
        </p:txBody>
      </p:sp>
      <p:sp>
        <p:nvSpPr>
          <p:cNvPr id="5" name="Footer Placeholder 4">
            <a:extLst>
              <a:ext uri="{FF2B5EF4-FFF2-40B4-BE49-F238E27FC236}">
                <a16:creationId xmlns:a16="http://schemas.microsoft.com/office/drawing/2014/main" id="{E8CE0F1F-E3AD-4CC6-9158-91AAA177F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454F-4B31-499C-A22B-F74BB831B0A0}"/>
              </a:ext>
            </a:extLst>
          </p:cNvPr>
          <p:cNvSpPr>
            <a:spLocks noGrp="1"/>
          </p:cNvSpPr>
          <p:nvPr>
            <p:ph type="sldNum" sz="quarter" idx="12"/>
          </p:nvPr>
        </p:nvSpPr>
        <p:spPr/>
        <p:txBody>
          <a:bodyPr/>
          <a:lstStyle/>
          <a:p>
            <a:fld id="{2DE9F4BD-6FB1-4F27-A78F-3363B5658257}" type="slidenum">
              <a:rPr lang="en-US" smtClean="0"/>
              <a:t>‹#›</a:t>
            </a:fld>
            <a:endParaRPr lang="en-US"/>
          </a:p>
        </p:txBody>
      </p:sp>
    </p:spTree>
    <p:extLst>
      <p:ext uri="{BB962C8B-B14F-4D97-AF65-F5344CB8AC3E}">
        <p14:creationId xmlns:p14="http://schemas.microsoft.com/office/powerpoint/2010/main" val="345721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48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84851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376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8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2EA0-0700-423E-902C-C7139064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96A03-A4DA-4429-A0EB-CAD1491976A0}"/>
              </a:ext>
            </a:extLst>
          </p:cNvPr>
          <p:cNvSpPr>
            <a:spLocks noGrp="1"/>
          </p:cNvSpPr>
          <p:nvPr>
            <p:ph type="dt" sz="half" idx="10"/>
          </p:nvPr>
        </p:nvSpPr>
        <p:spPr/>
        <p:txBody>
          <a:bodyPr/>
          <a:lstStyle/>
          <a:p>
            <a:fld id="{88E95376-DB30-4D69-AAD5-742FC31ADD3D}" type="datetimeFigureOut">
              <a:rPr lang="en-US" smtClean="0"/>
              <a:t>6/17/2021</a:t>
            </a:fld>
            <a:endParaRPr lang="en-US"/>
          </a:p>
        </p:txBody>
      </p:sp>
      <p:sp>
        <p:nvSpPr>
          <p:cNvPr id="4" name="Footer Placeholder 3">
            <a:extLst>
              <a:ext uri="{FF2B5EF4-FFF2-40B4-BE49-F238E27FC236}">
                <a16:creationId xmlns:a16="http://schemas.microsoft.com/office/drawing/2014/main" id="{27818D31-4FC3-4595-9006-2D694FEAE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6AF36-A103-40CC-9762-8CC661A3D72C}"/>
              </a:ext>
            </a:extLst>
          </p:cNvPr>
          <p:cNvSpPr>
            <a:spLocks noGrp="1"/>
          </p:cNvSpPr>
          <p:nvPr>
            <p:ph type="sldNum" sz="quarter" idx="12"/>
          </p:nvPr>
        </p:nvSpPr>
        <p:spPr/>
        <p:txBody>
          <a:bodyPr/>
          <a:lstStyle/>
          <a:p>
            <a:fld id="{5EA2C0B6-8F6A-4AFC-A306-A02093E15B2E}" type="slidenum">
              <a:rPr lang="en-US" smtClean="0"/>
              <a:t>‹#›</a:t>
            </a:fld>
            <a:endParaRPr lang="en-US"/>
          </a:p>
        </p:txBody>
      </p:sp>
    </p:spTree>
    <p:extLst>
      <p:ext uri="{BB962C8B-B14F-4D97-AF65-F5344CB8AC3E}">
        <p14:creationId xmlns:p14="http://schemas.microsoft.com/office/powerpoint/2010/main" val="35274511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950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Tree>
    <p:extLst>
      <p:ext uri="{BB962C8B-B14F-4D97-AF65-F5344CB8AC3E}">
        <p14:creationId xmlns:p14="http://schemas.microsoft.com/office/powerpoint/2010/main" val="2455562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73094" y="279783"/>
            <a:ext cx="11718550" cy="589393"/>
          </a:xfrm>
        </p:spPr>
        <p:txBody>
          <a:bodyPr>
            <a:normAutofit/>
          </a:bodyPr>
          <a:lstStyle>
            <a:lvl1pPr>
              <a:defRPr sz="2900">
                <a:solidFill>
                  <a:srgbClr val="4C565A"/>
                </a:solidFill>
              </a:defRPr>
            </a:lvl1pPr>
          </a:lstStyle>
          <a:p>
            <a:r>
              <a:rPr lang="en-US"/>
              <a:t>Click to edit Master title style</a:t>
            </a:r>
          </a:p>
        </p:txBody>
      </p:sp>
      <p:sp>
        <p:nvSpPr>
          <p:cNvPr id="3" name="Content Placeholder 2"/>
          <p:cNvSpPr>
            <a:spLocks noGrp="1"/>
          </p:cNvSpPr>
          <p:nvPr>
            <p:ph idx="1"/>
          </p:nvPr>
        </p:nvSpPr>
        <p:spPr>
          <a:xfrm>
            <a:off x="373093" y="1088037"/>
            <a:ext cx="10508823" cy="5051601"/>
          </a:xfrm>
        </p:spPr>
        <p:txBody>
          <a:bodyPr>
            <a:normAutofit/>
          </a:bodyPr>
          <a:lstStyle>
            <a:lvl1pPr marL="138756" indent="-138756">
              <a:buClr>
                <a:schemeClr val="tx2"/>
              </a:buClr>
              <a:buSzPct val="100000"/>
              <a:buFont typeface="Arial"/>
              <a:buChar char="•"/>
              <a:defRPr sz="1700"/>
            </a:lvl1pPr>
            <a:lvl2pPr>
              <a:buClr>
                <a:schemeClr val="tx2"/>
              </a:buClr>
              <a:buSzPct val="100000"/>
              <a:buFont typeface="Arial"/>
              <a:buChar char="•"/>
              <a:defRPr sz="1700"/>
            </a:lvl2pPr>
            <a:lvl3pPr>
              <a:buClr>
                <a:schemeClr val="tx2"/>
              </a:buClr>
              <a:buSzPct val="100000"/>
              <a:buFont typeface="Arial"/>
              <a:buChar char="•"/>
              <a:defRPr sz="1700"/>
            </a:lvl3pPr>
            <a:lvl4pPr>
              <a:buClr>
                <a:schemeClr val="tx2"/>
              </a:buClr>
              <a:buSzPct val="100000"/>
              <a:buFont typeface="Arial"/>
              <a:buChar char="•"/>
              <a:defRPr sz="1700"/>
            </a:lvl4pPr>
            <a:lvl5pPr>
              <a:buClr>
                <a:schemeClr val="tx2"/>
              </a:buClr>
              <a:buSzPct val="100000"/>
              <a:buFont typeface="Arial"/>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12053585" y="6643963"/>
            <a:ext cx="486528" cy="321587"/>
          </a:xfrm>
          <a:prstGeom prst="rect">
            <a:avLst/>
          </a:prstGeom>
        </p:spPr>
        <p:txBody>
          <a:bodyPr vert="horz" lIns="0" tIns="55513" rIns="111026" bIns="55513" rtlCol="0" anchor="ctr"/>
          <a:lstStyle>
            <a:lvl1pPr algn="l">
              <a:defRPr sz="1299">
                <a:solidFill>
                  <a:schemeClr val="tx2"/>
                </a:solidFill>
                <a:latin typeface="Rockwell"/>
                <a:cs typeface="Rockwell"/>
              </a:defRPr>
            </a:lvl1pPr>
          </a:lstStyle>
          <a:p>
            <a:fld id="{BB7191CD-1840-CA44-8BBB-BB47B20ECAFB}" type="slidenum">
              <a:rPr lang="en-US" smtClean="0"/>
              <a:pPr/>
              <a:t>‹#›</a:t>
            </a:fld>
            <a:endParaRPr lang="en-US"/>
          </a:p>
        </p:txBody>
      </p:sp>
    </p:spTree>
    <p:extLst>
      <p:ext uri="{BB962C8B-B14F-4D97-AF65-F5344CB8AC3E}">
        <p14:creationId xmlns:p14="http://schemas.microsoft.com/office/powerpoint/2010/main" val="41311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7147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465138" y="1853743"/>
            <a:ext cx="11533187" cy="160031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Slide Number Placeholder 17"/>
          <p:cNvSpPr>
            <a:spLocks noGrp="1"/>
          </p:cNvSpPr>
          <p:nvPr>
            <p:ph type="sldNum" sz="quarter" idx="4"/>
          </p:nvPr>
        </p:nvSpPr>
        <p:spPr>
          <a:xfrm>
            <a:off x="7565522" y="6475050"/>
            <a:ext cx="4249129" cy="372394"/>
          </a:xfrm>
          <a:prstGeom prst="rect">
            <a:avLst/>
          </a:prstGeom>
        </p:spPr>
        <p:txBody>
          <a:bodyPr vert="horz" lIns="0" tIns="0" rIns="0" bIns="0" anchor="b"/>
          <a:lstStyle>
            <a:lvl1pPr algn="r" eaLnBrk="1" latinLnBrk="0" hangingPunct="1">
              <a:defRPr kumimoji="0" sz="1071" baseline="0">
                <a:solidFill>
                  <a:schemeClr val="bg1">
                    <a:lumMod val="65000"/>
                  </a:schemeClr>
                </a:solidFill>
              </a:defRPr>
            </a:lvl1pPr>
          </a:lstStyle>
          <a:p>
            <a:r>
              <a:rPr lang="en-US"/>
              <a:t>Microsoft Confidential   :   </a:t>
            </a:r>
            <a:fld id="{0405832C-0F68-4D14-9804-94F2566504FB}" type="datetimeFigureOut">
              <a:rPr lang="en-US" smtClean="0"/>
              <a:pPr/>
              <a:t>6/17/2021</a:t>
            </a:fld>
            <a:r>
              <a:rPr lang="en-US"/>
              <a:t>   :   Page </a:t>
            </a:r>
            <a:fld id="{C81C86ED-EB99-4FAE-B946-1B48CA815965}" type="slidenum">
              <a:rPr lang="en-US" smtClean="0"/>
              <a:pPr/>
              <a:t>‹#›</a:t>
            </a:fld>
            <a:r>
              <a:rPr lang="en-US"/>
              <a:t> </a:t>
            </a:r>
          </a:p>
        </p:txBody>
      </p:sp>
    </p:spTree>
    <p:extLst>
      <p:ext uri="{BB962C8B-B14F-4D97-AF65-F5344CB8AC3E}">
        <p14:creationId xmlns:p14="http://schemas.microsoft.com/office/powerpoint/2010/main" val="7141451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4D-37C2-4EEA-B891-2123763FF0EB}"/>
              </a:ext>
            </a:extLst>
          </p:cNvPr>
          <p:cNvSpPr>
            <a:spLocks noGrp="1"/>
          </p:cNvSpPr>
          <p:nvPr>
            <p:ph type="title" hasCustomPrompt="1"/>
          </p:nvPr>
        </p:nvSpPr>
        <p:spPr>
          <a:xfrm>
            <a:off x="274639" y="278471"/>
            <a:ext cx="5562481" cy="917575"/>
          </a:xfrm>
        </p:spPr>
        <p:txBody>
          <a:bodyPr/>
          <a:lstStyle>
            <a:lvl1pPr>
              <a:defRPr sz="4284">
                <a:solidFill>
                  <a:srgbClr val="000000"/>
                </a:solidFill>
              </a:defRPr>
            </a:lvl1pPr>
          </a:lstStyle>
          <a:p>
            <a:r>
              <a:rPr lang="en-US"/>
              <a:t>Overview</a:t>
            </a:r>
          </a:p>
        </p:txBody>
      </p:sp>
      <p:sp>
        <p:nvSpPr>
          <p:cNvPr id="3" name="Footer Placeholder 2">
            <a:extLst>
              <a:ext uri="{FF2B5EF4-FFF2-40B4-BE49-F238E27FC236}">
                <a16:creationId xmlns:a16="http://schemas.microsoft.com/office/drawing/2014/main" id="{8DFF176A-6A91-47C5-AD06-E67ADDC6E350}"/>
              </a:ext>
            </a:extLst>
          </p:cNvPr>
          <p:cNvSpPr>
            <a:spLocks noGrp="1"/>
          </p:cNvSpPr>
          <p:nvPr>
            <p:ph type="ftr" sz="quarter" idx="10"/>
          </p:nvPr>
        </p:nvSpPr>
        <p:spPr/>
        <p:txBody>
          <a:bodyPr/>
          <a:lstStyle>
            <a:lvl1pPr>
              <a:defRPr>
                <a:solidFill>
                  <a:srgbClr val="000000"/>
                </a:solidFill>
              </a:defRPr>
            </a:lvl1pPr>
          </a:lstStyle>
          <a:p>
            <a:endParaRPr lang="en-US"/>
          </a:p>
        </p:txBody>
      </p:sp>
      <p:sp>
        <p:nvSpPr>
          <p:cNvPr id="4" name="Slide Number Placeholder 3">
            <a:extLst>
              <a:ext uri="{FF2B5EF4-FFF2-40B4-BE49-F238E27FC236}">
                <a16:creationId xmlns:a16="http://schemas.microsoft.com/office/drawing/2014/main" id="{C6C46763-CE76-4890-B381-AD4C3171DF21}"/>
              </a:ext>
            </a:extLst>
          </p:cNvPr>
          <p:cNvSpPr>
            <a:spLocks noGrp="1"/>
          </p:cNvSpPr>
          <p:nvPr>
            <p:ph type="sldNum" sz="quarter" idx="11"/>
          </p:nvPr>
        </p:nvSpPr>
        <p:spPr/>
        <p:txBody>
          <a:bodyPr/>
          <a:lstStyle>
            <a:lvl1pPr>
              <a:defRPr>
                <a:solidFill>
                  <a:srgbClr val="000000"/>
                </a:solidFill>
              </a:defRPr>
            </a:lvl1pPr>
          </a:lstStyle>
          <a:p>
            <a:fld id="{55CA21BC-178F-44CA-A717-D6CB446CF9C3}" type="slidenum">
              <a:rPr lang="en-US" smtClean="0"/>
              <a:pPr/>
              <a:t>‹#›</a:t>
            </a:fld>
            <a:endParaRPr lang="en-US"/>
          </a:p>
        </p:txBody>
      </p:sp>
      <p:sp>
        <p:nvSpPr>
          <p:cNvPr id="11" name="Picture Placeholder 10">
            <a:extLst>
              <a:ext uri="{FF2B5EF4-FFF2-40B4-BE49-F238E27FC236}">
                <a16:creationId xmlns:a16="http://schemas.microsoft.com/office/drawing/2014/main" id="{2522B958-25F5-4168-9536-2AA6B4275666}"/>
              </a:ext>
            </a:extLst>
          </p:cNvPr>
          <p:cNvSpPr>
            <a:spLocks noGrp="1"/>
          </p:cNvSpPr>
          <p:nvPr>
            <p:ph type="pic" sz="quarter" idx="12"/>
          </p:nvPr>
        </p:nvSpPr>
        <p:spPr>
          <a:xfrm>
            <a:off x="6569633" y="1293664"/>
            <a:ext cx="2687048" cy="553998"/>
          </a:xfrm>
        </p:spPr>
        <p:txBody>
          <a:bodyPr/>
          <a:lstStyle>
            <a:lvl1pPr>
              <a:defRPr>
                <a:solidFill>
                  <a:srgbClr val="000000"/>
                </a:solidFill>
              </a:defRPr>
            </a:lvl1pPr>
          </a:lstStyle>
          <a:p>
            <a:endParaRPr lang="en-US"/>
          </a:p>
        </p:txBody>
      </p:sp>
      <p:sp>
        <p:nvSpPr>
          <p:cNvPr id="12" name="Picture Placeholder 10">
            <a:extLst>
              <a:ext uri="{FF2B5EF4-FFF2-40B4-BE49-F238E27FC236}">
                <a16:creationId xmlns:a16="http://schemas.microsoft.com/office/drawing/2014/main" id="{F9201E51-84EE-44B8-B59F-FA51F1F9E310}"/>
              </a:ext>
            </a:extLst>
          </p:cNvPr>
          <p:cNvSpPr>
            <a:spLocks noGrp="1"/>
          </p:cNvSpPr>
          <p:nvPr>
            <p:ph type="pic" sz="quarter" idx="13"/>
          </p:nvPr>
        </p:nvSpPr>
        <p:spPr>
          <a:xfrm>
            <a:off x="9459274" y="1293664"/>
            <a:ext cx="2687048" cy="553998"/>
          </a:xfrm>
        </p:spPr>
        <p:txBody>
          <a:bodyPr/>
          <a:lstStyle>
            <a:lvl1pPr>
              <a:defRPr>
                <a:solidFill>
                  <a:srgbClr val="000000"/>
                </a:solidFill>
              </a:defRPr>
            </a:lvl1pPr>
          </a:lstStyle>
          <a:p>
            <a:endParaRPr lang="en-US"/>
          </a:p>
        </p:txBody>
      </p:sp>
      <p:sp>
        <p:nvSpPr>
          <p:cNvPr id="13" name="Picture Placeholder 10">
            <a:extLst>
              <a:ext uri="{FF2B5EF4-FFF2-40B4-BE49-F238E27FC236}">
                <a16:creationId xmlns:a16="http://schemas.microsoft.com/office/drawing/2014/main" id="{115CF2A8-A15A-45D6-BE72-25556C2796B3}"/>
              </a:ext>
            </a:extLst>
          </p:cNvPr>
          <p:cNvSpPr>
            <a:spLocks noGrp="1"/>
          </p:cNvSpPr>
          <p:nvPr>
            <p:ph type="pic" sz="quarter" idx="14"/>
          </p:nvPr>
        </p:nvSpPr>
        <p:spPr>
          <a:xfrm>
            <a:off x="7996035" y="4136598"/>
            <a:ext cx="2687048" cy="553998"/>
          </a:xfrm>
        </p:spPr>
        <p:txBody>
          <a:bodyPr/>
          <a:lstStyle>
            <a:lvl1pPr>
              <a:defRPr>
                <a:solidFill>
                  <a:srgbClr val="000000"/>
                </a:solidFill>
              </a:defRPr>
            </a:lvl1pPr>
          </a:lstStyle>
          <a:p>
            <a:endParaRPr lang="en-US"/>
          </a:p>
        </p:txBody>
      </p:sp>
      <p:sp>
        <p:nvSpPr>
          <p:cNvPr id="15" name="Text Placeholder 14">
            <a:extLst>
              <a:ext uri="{FF2B5EF4-FFF2-40B4-BE49-F238E27FC236}">
                <a16:creationId xmlns:a16="http://schemas.microsoft.com/office/drawing/2014/main" id="{609E587C-8CE3-42EE-BB8E-1CDEAD9E8C9F}"/>
              </a:ext>
            </a:extLst>
          </p:cNvPr>
          <p:cNvSpPr>
            <a:spLocks noGrp="1"/>
          </p:cNvSpPr>
          <p:nvPr>
            <p:ph type="body" sz="quarter" idx="15" hasCustomPrompt="1"/>
          </p:nvPr>
        </p:nvSpPr>
        <p:spPr>
          <a:xfrm>
            <a:off x="275287" y="1253397"/>
            <a:ext cx="5562408" cy="1992569"/>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632">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goals/objectives here</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1</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2</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3</a:t>
            </a:r>
          </a:p>
          <a:p>
            <a:pPr marL="0" marR="0" lvl="0" indent="0" algn="l" defTabSz="932597" rtl="0" eaLnBrk="1" fontAlgn="auto" latinLnBrk="0" hangingPunct="1">
              <a:lnSpc>
                <a:spcPct val="100000"/>
              </a:lnSpc>
              <a:spcBef>
                <a:spcPts val="0"/>
              </a:spcBef>
              <a:spcAft>
                <a:spcPts val="0"/>
              </a:spcAft>
              <a:buClrTx/>
              <a:buSzTx/>
              <a:buFont typeface="+mj-lt"/>
              <a:buNone/>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high level campaign details (</a:t>
            </a:r>
            <a:r>
              <a:rPr kumimoji="0" lang="en-US" sz="1428" b="1" i="0" u="sng" strike="noStrike" kern="1200" cap="none" spc="0" normalizeH="0" baseline="0" noProof="0">
                <a:ln>
                  <a:noFill/>
                </a:ln>
                <a:solidFill>
                  <a:srgbClr val="000000"/>
                </a:solidFill>
                <a:effectLst/>
                <a:uLnTx/>
                <a:uFillTx/>
                <a:latin typeface="+mn-lt"/>
                <a:ea typeface="+mn-ea"/>
                <a:cs typeface="+mn-cs"/>
              </a:rPr>
              <a:t>one</a:t>
            </a:r>
            <a:r>
              <a:rPr kumimoji="0" lang="en-US" sz="1428" b="0" i="0" u="none" strike="noStrike" kern="1200" cap="none" spc="0" normalizeH="0" baseline="0" noProof="0">
                <a:ln>
                  <a:noFill/>
                </a:ln>
                <a:solidFill>
                  <a:srgbClr val="000000"/>
                </a:solidFill>
                <a:effectLst/>
                <a:uLnTx/>
                <a:uFillTx/>
                <a:latin typeface="+mn-lt"/>
                <a:ea typeface="+mn-ea"/>
                <a:cs typeface="+mn-cs"/>
              </a:rPr>
              <a:t> sentence only)</a:t>
            </a:r>
          </a:p>
          <a:p>
            <a:pPr marL="0" marR="0" lvl="0" indent="0" algn="l" defTabSz="932597" rtl="0" eaLnBrk="1" fontAlgn="auto" latinLnBrk="0" hangingPunct="1">
              <a:lnSpc>
                <a:spcPct val="100000"/>
              </a:lnSpc>
              <a:spcBef>
                <a:spcPts val="1224"/>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Total advertising spend to date has been </a:t>
            </a:r>
            <a:r>
              <a:rPr kumimoji="0" lang="en-US" sz="1428" b="1" i="0" u="none" strike="noStrike" kern="1200" cap="none" spc="0" normalizeH="0" baseline="0" noProof="0">
                <a:ln>
                  <a:noFill/>
                </a:ln>
                <a:solidFill>
                  <a:srgbClr val="000000"/>
                </a:solidFill>
                <a:effectLst/>
                <a:uLnTx/>
                <a:uFillTx/>
                <a:latin typeface="+mn-lt"/>
                <a:ea typeface="+mn-ea"/>
                <a:cs typeface="+mn-cs"/>
              </a:rPr>
              <a:t>$XX</a:t>
            </a:r>
            <a:r>
              <a:rPr kumimoji="0" lang="en-US" sz="1428" b="0" i="0" u="none" strike="noStrike" kern="1200" cap="none" spc="0" normalizeH="0" baseline="0" noProof="0">
                <a:ln>
                  <a:noFill/>
                </a:ln>
                <a:solidFill>
                  <a:srgbClr val="000000"/>
                </a:solidFill>
                <a:effectLst/>
                <a:uLnTx/>
                <a:uFillTx/>
                <a:latin typeface="+mn-lt"/>
                <a:ea typeface="+mn-ea"/>
                <a:cs typeface="+mn-cs"/>
              </a:rPr>
              <a:t>.</a:t>
            </a:r>
          </a:p>
        </p:txBody>
      </p:sp>
      <p:sp>
        <p:nvSpPr>
          <p:cNvPr id="16" name="Title 1">
            <a:extLst>
              <a:ext uri="{FF2B5EF4-FFF2-40B4-BE49-F238E27FC236}">
                <a16:creationId xmlns:a16="http://schemas.microsoft.com/office/drawing/2014/main" id="{B5747D7E-58B0-4AB2-8117-EFE740C7DC4A}"/>
              </a:ext>
            </a:extLst>
          </p:cNvPr>
          <p:cNvSpPr txBox="1">
            <a:spLocks/>
          </p:cNvSpPr>
          <p:nvPr userDrawn="1"/>
        </p:nvSpPr>
        <p:spPr>
          <a:xfrm>
            <a:off x="6475440" y="291973"/>
            <a:ext cx="5562481"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US" sz="2448">
              <a:solidFill>
                <a:srgbClr val="000000"/>
              </a:solidFill>
            </a:endParaRPr>
          </a:p>
        </p:txBody>
      </p:sp>
      <p:sp>
        <p:nvSpPr>
          <p:cNvPr id="19" name="Text Placeholder 14">
            <a:extLst>
              <a:ext uri="{FF2B5EF4-FFF2-40B4-BE49-F238E27FC236}">
                <a16:creationId xmlns:a16="http://schemas.microsoft.com/office/drawing/2014/main" id="{AA70C549-FD1B-4E33-963E-8C96091BED40}"/>
              </a:ext>
            </a:extLst>
          </p:cNvPr>
          <p:cNvSpPr>
            <a:spLocks noGrp="1"/>
          </p:cNvSpPr>
          <p:nvPr>
            <p:ph type="body" sz="quarter" idx="16" hasCustomPrompt="1"/>
          </p:nvPr>
        </p:nvSpPr>
        <p:spPr>
          <a:xfrm>
            <a:off x="274639" y="3497263"/>
            <a:ext cx="5562408" cy="1779768"/>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836">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audience, platform and weekly results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Platform: </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Results – week of XX/XX</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KPIs</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9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Full Text w/out Wayfin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84" y="139891"/>
            <a:ext cx="9858497" cy="572464"/>
          </a:xfrm>
        </p:spPr>
        <p:txBody>
          <a:bodyPr wrap="square">
            <a:spAutoFit/>
          </a:bodyPr>
          <a:lstStyle>
            <a:lvl1pPr>
              <a:defRPr>
                <a:solidFill>
                  <a:schemeClr val="tx1"/>
                </a:solidFill>
              </a:defRPr>
            </a:lvl1pPr>
          </a:lstStyle>
          <a:p>
            <a:r>
              <a:rPr lang="en-US"/>
              <a:t>Click to edit slide title</a:t>
            </a:r>
          </a:p>
        </p:txBody>
      </p:sp>
      <p:sp>
        <p:nvSpPr>
          <p:cNvPr id="4" name="Text Placeholder 3"/>
          <p:cNvSpPr>
            <a:spLocks noGrp="1"/>
          </p:cNvSpPr>
          <p:nvPr>
            <p:ph type="body" sz="quarter" idx="10"/>
          </p:nvPr>
        </p:nvSpPr>
        <p:spPr>
          <a:xfrm>
            <a:off x="233184" y="1126896"/>
            <a:ext cx="11970107" cy="1600310"/>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76835" y="6506182"/>
            <a:ext cx="426456" cy="318286"/>
          </a:xfrm>
          <a:prstGeom prst="rect">
            <a:avLst/>
          </a:prstGeom>
        </p:spPr>
        <p:txBody>
          <a:bodyPr>
            <a:spAutoFit/>
          </a:bodyPr>
          <a:lstStyle>
            <a:lvl1pPr algn="ctr">
              <a:defRPr sz="1428" b="0">
                <a:solidFill>
                  <a:schemeClr val="bg1">
                    <a:lumMod val="50000"/>
                  </a:schemeClr>
                </a:solidFill>
                <a:latin typeface="Arial" charset="0"/>
                <a:ea typeface="Arial" charset="0"/>
                <a:cs typeface="Arial" charset="0"/>
              </a:defRPr>
            </a:lvl1pPr>
          </a:lstStyle>
          <a:p>
            <a:pPr defTabSz="932597">
              <a:defRPr/>
            </a:pPr>
            <a:fld id="{1588DF25-1F49-4640-A139-F00F39AF8186}" type="slidenum">
              <a:rPr lang="en-US" smtClean="0">
                <a:solidFill>
                  <a:prstClr val="white">
                    <a:lumMod val="50000"/>
                  </a:prstClr>
                </a:solidFill>
              </a:rPr>
              <a:pPr defTabSz="932597">
                <a:defRPr/>
              </a:pPr>
              <a:t>‹#›</a:t>
            </a:fld>
            <a:endParaRPr lang="en-US">
              <a:solidFill>
                <a:prstClr val="white">
                  <a:lumMod val="50000"/>
                </a:prstClr>
              </a:solidFill>
            </a:endParaRPr>
          </a:p>
        </p:txBody>
      </p:sp>
    </p:spTree>
    <p:extLst>
      <p:ext uri="{BB962C8B-B14F-4D97-AF65-F5344CB8AC3E}">
        <p14:creationId xmlns:p14="http://schemas.microsoft.com/office/powerpoint/2010/main" val="36930463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99173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rcRect/>
          <a:stretch/>
        </p:blipFill>
        <p:spPr bwMode="black">
          <a:xfrm>
            <a:off x="421110" y="471159"/>
            <a:ext cx="1813569" cy="667597"/>
          </a:xfrm>
          <a:prstGeom prst="rect">
            <a:avLst/>
          </a:prstGeom>
        </p:spPr>
      </p:pic>
      <p:sp>
        <p:nvSpPr>
          <p:cNvPr id="9" name="Title 1"/>
          <p:cNvSpPr>
            <a:spLocks noGrp="1"/>
          </p:cNvSpPr>
          <p:nvPr>
            <p:ph type="title" hasCustomPrompt="1"/>
          </p:nvPr>
        </p:nvSpPr>
        <p:spPr>
          <a:xfrm>
            <a:off x="595914" y="2474071"/>
            <a:ext cx="4663678" cy="1130053"/>
          </a:xfrm>
          <a:noFill/>
        </p:spPr>
        <p:txBody>
          <a:bodyPr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1848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360637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65578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0867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27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367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741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6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20.emf"/><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image" Target="../media/image1.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theme" Target="../theme/theme4.xml"/><Relationship Id="rId8"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image" Target="../media/image29.emf"/><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image" Target="../media/image33.png"/><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theme" Target="../theme/theme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image" Target="../media/image1.png"/><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theme" Target="../theme/theme7.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image" Target="../media/image20.emf"/><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theme" Target="../theme/theme8.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8" Type="http://schemas.openxmlformats.org/officeDocument/2006/relationships/slideLayout" Target="../slideLayouts/slideLayout165.xml"/><Relationship Id="rId3"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 id="2147484796" r:id="rId23"/>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55259124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 id="2147484659" r:id="rId24"/>
    <p:sldLayoutId id="2147484660" r:id="rId25"/>
    <p:sldLayoutId id="2147484661" r:id="rId26"/>
    <p:sldLayoutId id="2147484662" r:id="rId27"/>
    <p:sldLayoutId id="2147484663" r:id="rId28"/>
    <p:sldLayoutId id="2147484664" r:id="rId29"/>
    <p:sldLayoutId id="2147484665" r:id="rId30"/>
    <p:sldLayoutId id="2147484666" r:id="rId31"/>
    <p:sldLayoutId id="2147484667" r:id="rId32"/>
    <p:sldLayoutId id="2147484668" r:id="rId33"/>
    <p:sldLayoutId id="2147484669" r:id="rId34"/>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137890"/>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079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68366"/>
            <a:ext cx="11887198" cy="135292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998483495"/>
      </p:ext>
    </p:extLst>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 id="2147484736" r:id="rId12"/>
    <p:sldLayoutId id="2147484737" r:id="rId13"/>
    <p:sldLayoutId id="2147484738" r:id="rId14"/>
    <p:sldLayoutId id="2147484739" r:id="rId15"/>
    <p:sldLayoutId id="2147484740" r:id="rId16"/>
    <p:sldLayoutId id="2147484741" r:id="rId17"/>
    <p:sldLayoutId id="2147484742" r:id="rId18"/>
  </p:sldLayoutIdLst>
  <p:transition>
    <p:fade/>
  </p:transition>
  <p:txStyles>
    <p:titleStyle>
      <a:lvl1pPr algn="l" defTabSz="932384" rtl="0" eaLnBrk="1" latinLnBrk="0" hangingPunct="1">
        <a:lnSpc>
          <a:spcPct val="90000"/>
        </a:lnSpc>
        <a:spcBef>
          <a:spcPct val="0"/>
        </a:spcBef>
        <a:buNone/>
        <a:defRPr lang="en-US" sz="3672"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1pPr>
      <a:lvl2pPr marL="342768"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2pPr>
      <a:lvl3pPr marL="571281"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3pPr>
      <a:lvl4pPr marL="799792"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4pPr>
      <a:lvl5pPr marL="1028305"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349480386"/>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4155733"/>
      </p:ext>
    </p:extLst>
  </p:cSld>
  <p:clrMap bg1="lt1" tx1="dk1" bg2="lt2" tx2="dk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 id="2147484809" r:id="rId12"/>
    <p:sldLayoutId id="2147484810" r:id="rId13"/>
    <p:sldLayoutId id="2147484811" r:id="rId14"/>
    <p:sldLayoutId id="2147484812" r:id="rId15"/>
    <p:sldLayoutId id="2147484813" r:id="rId16"/>
    <p:sldLayoutId id="2147484814" r:id="rId17"/>
    <p:sldLayoutId id="2147484815" r:id="rId18"/>
    <p:sldLayoutId id="2147484816" r:id="rId19"/>
    <p:sldLayoutId id="2147484817" r:id="rId20"/>
    <p:sldLayoutId id="2147484818" r:id="rId21"/>
    <p:sldLayoutId id="2147484819" r:id="rId22"/>
    <p:sldLayoutId id="2147484820" r:id="rId23"/>
    <p:sldLayoutId id="2147484821" r:id="rId24"/>
    <p:sldLayoutId id="2147484822" r:id="rId25"/>
    <p:sldLayoutId id="2147484823" r:id="rId26"/>
    <p:sldLayoutId id="2147484824" r:id="rId27"/>
    <p:sldLayoutId id="2147484825" r:id="rId28"/>
    <p:sldLayoutId id="2147484826" r:id="rId29"/>
    <p:sldLayoutId id="2147484827" r:id="rId30"/>
    <p:sldLayoutId id="2147484828" r:id="rId31"/>
    <p:sldLayoutId id="2147484829" r:id="rId32"/>
    <p:sldLayoutId id="2147484830" r:id="rId33"/>
    <p:sldLayoutId id="2147484831" r:id="rId34"/>
    <p:sldLayoutId id="2147484832"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kspublicofficehours" TargetMode="External"/><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hyperlink" Target="mailto:aksofficehours@microsof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hyperlink" Target="https://azure.microsoft.com/en-us/updates/confidential-computing-nodes-aks-ga/" TargetMode="External"/><Relationship Id="rId13" Type="http://schemas.openxmlformats.org/officeDocument/2006/relationships/hyperlink" Target="https://azure.microsoft.com/en-us/updates/public-preview-dynamic-ip-allocation-enhanced-subnet-support-in-aks/" TargetMode="External"/><Relationship Id="rId3" Type="http://schemas.openxmlformats.org/officeDocument/2006/relationships/hyperlink" Target="https://azure.microsoft.com/en-us/updates/general-availability-conditional-access-feature-integration-with-aks/" TargetMode="External"/><Relationship Id="rId7" Type="http://schemas.openxmlformats.org/officeDocument/2006/relationships/hyperlink" Target="https://azure.microsoft.com/en-us/updates/general-availability-justintime-access-support-in-aks/" TargetMode="External"/><Relationship Id="rId12" Type="http://schemas.openxmlformats.org/officeDocument/2006/relationships/hyperlink" Target="https://docs.microsoft.com/en-us/azure/aks/planned-maintenance"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hyperlink" Target="https://azure.microsoft.com/en-ca/updates/general-availability-app-gateway-ingress-controller-addon-for-aks/" TargetMode="External"/><Relationship Id="rId11" Type="http://schemas.openxmlformats.org/officeDocument/2006/relationships/hyperlink" Target="https://azure.microsoft.com/en-us/updates/public-preview-calico-windows-support-in-aks/" TargetMode="External"/><Relationship Id="rId5" Type="http://schemas.openxmlformats.org/officeDocument/2006/relationships/hyperlink" Target="https://azure.microsoft.com/en-us/blog/innovate-across-hybrid-and-multicloud-with-new-azure-arc-capabilities/" TargetMode="External"/><Relationship Id="rId10" Type="http://schemas.openxmlformats.org/officeDocument/2006/relationships/hyperlink" Target="https://azure.microsoft.com/en-us/updates/general-availability-of-persistent-volume-monitoring-reports-tab-in-container-insights/" TargetMode="External"/><Relationship Id="rId4" Type="http://schemas.openxmlformats.org/officeDocument/2006/relationships/hyperlink" Target="https://docs.microsoft.com/en-us/azure/aks/use-multiple-node-pools#assign-a-public-ip-per-node-for-your-node-pools-preview" TargetMode="External"/><Relationship Id="rId9" Type="http://schemas.openxmlformats.org/officeDocument/2006/relationships/hyperlink" Target="https://azure.microsoft.com/en-us/updates/general-availability-deploy-weblogic-on-azure-kubernetes-service-aks-using-custom-docker-images/" TargetMode="External"/><Relationship Id="rId14" Type="http://schemas.openxmlformats.org/officeDocument/2006/relationships/hyperlink" Target="https://docs.microsoft.com/en-us/azure/aks/use-azure-ad-pod-ident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0F7D0191-3CE4-4AA6-BF35-C8BCE3A9EF9A}"/>
              </a:ext>
            </a:extLst>
          </p:cNvPr>
          <p:cNvSpPr txBox="1">
            <a:spLocks/>
          </p:cNvSpPr>
          <p:nvPr/>
        </p:nvSpPr>
        <p:spPr>
          <a:xfrm>
            <a:off x="826420" y="4379544"/>
            <a:ext cx="3562084"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Kendal Roden</a:t>
            </a:r>
          </a:p>
          <a:p>
            <a:pPr lvl="1"/>
            <a:r>
              <a:rPr lang="en-US"/>
              <a:t>Cloud Native Technical Specialist </a:t>
            </a:r>
            <a:endParaRPr lang="en-US" dirty="0"/>
          </a:p>
        </p:txBody>
      </p:sp>
      <p:sp>
        <p:nvSpPr>
          <p:cNvPr id="5" name="Title 6">
            <a:extLst>
              <a:ext uri="{FF2B5EF4-FFF2-40B4-BE49-F238E27FC236}">
                <a16:creationId xmlns:a16="http://schemas.microsoft.com/office/drawing/2014/main" id="{683FA560-C435-4202-9A0E-E749EADAA364}"/>
              </a:ext>
            </a:extLst>
          </p:cNvPr>
          <p:cNvSpPr txBox="1">
            <a:spLocks/>
          </p:cNvSpPr>
          <p:nvPr/>
        </p:nvSpPr>
        <p:spPr>
          <a:xfrm>
            <a:off x="826420" y="1841334"/>
            <a:ext cx="6981472"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4800" b="0" strike="noStrike" kern="1200" cap="none" spc="-50" baseline="0">
                <a:ln w="3175">
                  <a:noFill/>
                </a:ln>
                <a:solidFill>
                  <a:schemeClr val="bg1"/>
                </a:solidFill>
                <a:effectLst/>
                <a:latin typeface="+mj-lt"/>
                <a:ea typeface="+mn-ea"/>
                <a:cs typeface="Segoe UI" pitchFamily="34" charset="0"/>
              </a:defRPr>
            </a:lvl1pPr>
          </a:lstStyle>
          <a:p>
            <a:r>
              <a:rPr lang="en-US" sz="4400" dirty="0"/>
              <a:t>AKS Office Hours</a:t>
            </a:r>
            <a:endParaRPr lang="en-US" dirty="0"/>
          </a:p>
        </p:txBody>
      </p:sp>
      <p:sp>
        <p:nvSpPr>
          <p:cNvPr id="6" name="Text Placeholder 7">
            <a:extLst>
              <a:ext uri="{FF2B5EF4-FFF2-40B4-BE49-F238E27FC236}">
                <a16:creationId xmlns:a16="http://schemas.microsoft.com/office/drawing/2014/main" id="{1A605417-C1AA-4D2B-BDBB-03C2F78D7F9D}"/>
              </a:ext>
            </a:extLst>
          </p:cNvPr>
          <p:cNvSpPr txBox="1">
            <a:spLocks/>
          </p:cNvSpPr>
          <p:nvPr/>
        </p:nvSpPr>
        <p:spPr>
          <a:xfrm>
            <a:off x="714963" y="5196761"/>
            <a:ext cx="4104971" cy="861774"/>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Dave </a:t>
            </a:r>
            <a:r>
              <a:rPr lang="en-US" sz="2400" dirty="0" err="1"/>
              <a:t>Strebel</a:t>
            </a:r>
            <a:endParaRPr lang="en-US" sz="2400" dirty="0"/>
          </a:p>
          <a:p>
            <a:pPr lvl="1"/>
            <a:r>
              <a:rPr lang="en-US" sz="2000" dirty="0"/>
              <a:t>Cloud Native Technical Specialist </a:t>
            </a:r>
          </a:p>
        </p:txBody>
      </p:sp>
      <p:sp>
        <p:nvSpPr>
          <p:cNvPr id="7" name="Text Placeholder 7">
            <a:extLst>
              <a:ext uri="{FF2B5EF4-FFF2-40B4-BE49-F238E27FC236}">
                <a16:creationId xmlns:a16="http://schemas.microsoft.com/office/drawing/2014/main" id="{5750DEF8-5A30-49D5-AB73-0CFBB99A9896}"/>
              </a:ext>
            </a:extLst>
          </p:cNvPr>
          <p:cNvSpPr txBox="1">
            <a:spLocks/>
          </p:cNvSpPr>
          <p:nvPr/>
        </p:nvSpPr>
        <p:spPr>
          <a:xfrm>
            <a:off x="660372" y="4223135"/>
            <a:ext cx="5317347"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Kendall Roden</a:t>
            </a:r>
          </a:p>
          <a:p>
            <a:pPr lvl="1"/>
            <a:r>
              <a:rPr lang="en-US" dirty="0">
                <a:solidFill>
                  <a:schemeClr val="bg1"/>
                </a:solidFill>
              </a:rPr>
              <a:t>Cloud Native Technical Specialist </a:t>
            </a:r>
          </a:p>
        </p:txBody>
      </p:sp>
      <p:pic>
        <p:nvPicPr>
          <p:cNvPr id="9" name="Picture 8" descr="A picture containing plate, drawing&#10;&#10;Description automatically generated">
            <a:extLst>
              <a:ext uri="{FF2B5EF4-FFF2-40B4-BE49-F238E27FC236}">
                <a16:creationId xmlns:a16="http://schemas.microsoft.com/office/drawing/2014/main" id="{AEDA71E8-4F25-42A2-88E7-CC4D6BD91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9510" y="5884892"/>
            <a:ext cx="1986860" cy="886991"/>
          </a:xfrm>
          <a:prstGeom prst="rect">
            <a:avLst/>
          </a:prstGeom>
        </p:spPr>
      </p:pic>
    </p:spTree>
    <p:extLst>
      <p:ext uri="{BB962C8B-B14F-4D97-AF65-F5344CB8AC3E}">
        <p14:creationId xmlns:p14="http://schemas.microsoft.com/office/powerpoint/2010/main" val="6174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79D21-D740-43F1-8CA8-D3FC3108DCD1}"/>
              </a:ext>
            </a:extLst>
          </p:cNvPr>
          <p:cNvSpPr>
            <a:spLocks noGrp="1"/>
          </p:cNvSpPr>
          <p:nvPr>
            <p:ph type="title"/>
          </p:nvPr>
        </p:nvSpPr>
        <p:spPr>
          <a:xfrm>
            <a:off x="5976256" y="567457"/>
            <a:ext cx="6022068" cy="830020"/>
          </a:xfrm>
        </p:spPr>
        <p:txBody>
          <a:bodyPr/>
          <a:lstStyle/>
          <a:p>
            <a:r>
              <a:rPr lang="en-US" dirty="0"/>
              <a:t>Capsule – 0.5.0 Released</a:t>
            </a:r>
          </a:p>
        </p:txBody>
      </p:sp>
      <p:pic>
        <p:nvPicPr>
          <p:cNvPr id="4" name="Picture 3" descr="Logo&#10;&#10;Description automatically generated">
            <a:extLst>
              <a:ext uri="{FF2B5EF4-FFF2-40B4-BE49-F238E27FC236}">
                <a16:creationId xmlns:a16="http://schemas.microsoft.com/office/drawing/2014/main" id="{D0D7A4AC-8ABD-46D8-8F57-827AB028261B}"/>
              </a:ext>
            </a:extLst>
          </p:cNvPr>
          <p:cNvPicPr>
            <a:picLocks noChangeAspect="1"/>
          </p:cNvPicPr>
          <p:nvPr/>
        </p:nvPicPr>
        <p:blipFill>
          <a:blip r:embed="rId2"/>
          <a:stretch>
            <a:fillRect/>
          </a:stretch>
        </p:blipFill>
        <p:spPr>
          <a:xfrm>
            <a:off x="318180" y="567457"/>
            <a:ext cx="5334000" cy="4572000"/>
          </a:xfrm>
          <a:prstGeom prst="rect">
            <a:avLst/>
          </a:prstGeom>
        </p:spPr>
      </p:pic>
      <p:sp>
        <p:nvSpPr>
          <p:cNvPr id="5" name="TextBox 4">
            <a:extLst>
              <a:ext uri="{FF2B5EF4-FFF2-40B4-BE49-F238E27FC236}">
                <a16:creationId xmlns:a16="http://schemas.microsoft.com/office/drawing/2014/main" id="{E588DE21-95F4-4195-998E-D8F8D569AB93}"/>
              </a:ext>
            </a:extLst>
          </p:cNvPr>
          <p:cNvSpPr txBox="1"/>
          <p:nvPr/>
        </p:nvSpPr>
        <p:spPr>
          <a:xfrm>
            <a:off x="5976256" y="1957339"/>
            <a:ext cx="6082393" cy="2622256"/>
          </a:xfrm>
          <a:prstGeom prst="rect">
            <a:avLst/>
          </a:prstGeom>
          <a:noFill/>
        </p:spPr>
        <p:txBody>
          <a:bodyPr wrap="square" lIns="182880" tIns="146304" rIns="182880" bIns="146304" rtlCol="0">
            <a:spAutoFit/>
          </a:bodyPr>
          <a:lstStyle/>
          <a:p>
            <a:pPr>
              <a:lnSpc>
                <a:spcPct val="90000"/>
              </a:lnSpc>
              <a:spcAft>
                <a:spcPts val="600"/>
              </a:spcAft>
            </a:pPr>
            <a:r>
              <a:rPr lang="en-US" sz="2400" b="1" i="0" dirty="0">
                <a:effectLst/>
                <a:latin typeface="-apple-system"/>
              </a:rPr>
              <a:t>Capsule</a:t>
            </a:r>
            <a:r>
              <a:rPr lang="en-US" sz="2400" b="0" i="0" dirty="0">
                <a:effectLst/>
                <a:latin typeface="-apple-system"/>
              </a:rPr>
              <a:t> helps to implement a multi-tenancy and policy-based environment in your Kubernetes cluster. It is not intended to be yet another </a:t>
            </a:r>
            <a:r>
              <a:rPr lang="en-US" sz="2400" b="0" i="1" dirty="0">
                <a:effectLst/>
                <a:latin typeface="-apple-system"/>
              </a:rPr>
              <a:t>PaaS</a:t>
            </a:r>
            <a:r>
              <a:rPr lang="en-US" sz="2400" b="0" i="0" dirty="0">
                <a:effectLst/>
                <a:latin typeface="-apple-system"/>
              </a:rPr>
              <a:t>, instead, it has been designed as a micro-services-based ecosystem with the minimalist approach, leveraging only on upstream Kubernetes.</a:t>
            </a:r>
            <a:endParaRPr lang="en-US" sz="2400" dirty="0"/>
          </a:p>
        </p:txBody>
      </p:sp>
    </p:spTree>
    <p:extLst>
      <p:ext uri="{BB962C8B-B14F-4D97-AF65-F5344CB8AC3E}">
        <p14:creationId xmlns:p14="http://schemas.microsoft.com/office/powerpoint/2010/main" val="7483379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7601" y="2648846"/>
            <a:ext cx="9822105" cy="1828541"/>
          </a:xfrm>
        </p:spPr>
        <p:txBody>
          <a:bodyPr/>
          <a:lstStyle/>
          <a:p>
            <a:r>
              <a:rPr lang="en-US" dirty="0"/>
              <a:t>CI/CD with Kubernetes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3"/>
          <a:stretch>
            <a:fillRect/>
          </a:stretch>
        </p:blipFill>
        <p:spPr>
          <a:xfrm>
            <a:off x="10329766" y="5924426"/>
            <a:ext cx="1981091" cy="889967"/>
          </a:xfrm>
          <a:prstGeom prst="rect">
            <a:avLst/>
          </a:prstGeom>
        </p:spPr>
      </p:pic>
    </p:spTree>
    <p:extLst>
      <p:ext uri="{BB962C8B-B14F-4D97-AF65-F5344CB8AC3E}">
        <p14:creationId xmlns:p14="http://schemas.microsoft.com/office/powerpoint/2010/main" val="30366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picture containing drawing&#10;&#10;Description automatically generated">
            <a:extLst>
              <a:ext uri="{FF2B5EF4-FFF2-40B4-BE49-F238E27FC236}">
                <a16:creationId xmlns:a16="http://schemas.microsoft.com/office/drawing/2014/main" id="{96D6F373-0D93-4428-A779-CBE0D1F61BC6}"/>
              </a:ext>
            </a:extLst>
          </p:cNvPr>
          <p:cNvPicPr>
            <a:picLocks noChangeAspect="1"/>
          </p:cNvPicPr>
          <p:nvPr/>
        </p:nvPicPr>
        <p:blipFill>
          <a:blip r:embed="rId2"/>
          <a:stretch>
            <a:fillRect/>
          </a:stretch>
        </p:blipFill>
        <p:spPr>
          <a:xfrm>
            <a:off x="3769625" y="2206862"/>
            <a:ext cx="1506289" cy="1170571"/>
          </a:xfrm>
          <a:prstGeom prst="rect">
            <a:avLst/>
          </a:prstGeom>
        </p:spPr>
      </p:pic>
      <p:pic>
        <p:nvPicPr>
          <p:cNvPr id="6" name="Picture 9" descr="A person standing in a parking lot&#10;&#10;Description automatically generated">
            <a:extLst>
              <a:ext uri="{FF2B5EF4-FFF2-40B4-BE49-F238E27FC236}">
                <a16:creationId xmlns:a16="http://schemas.microsoft.com/office/drawing/2014/main" id="{B1F12275-859A-483E-9C73-CB964A9C4731}"/>
              </a:ext>
            </a:extLst>
          </p:cNvPr>
          <p:cNvPicPr>
            <a:picLocks noChangeAspect="1"/>
          </p:cNvPicPr>
          <p:nvPr/>
        </p:nvPicPr>
        <p:blipFill rotWithShape="1">
          <a:blip r:embed="rId3"/>
          <a:srcRect l="21754" t="26178" r="22460" b="27964"/>
          <a:stretch/>
        </p:blipFill>
        <p:spPr>
          <a:xfrm>
            <a:off x="1686615" y="2173968"/>
            <a:ext cx="1281240" cy="1221088"/>
          </a:xfrm>
          <a:prstGeom prst="rect">
            <a:avLst/>
          </a:prstGeom>
        </p:spPr>
      </p:pic>
      <p:sp>
        <p:nvSpPr>
          <p:cNvPr id="2" name="Title 1">
            <a:extLst>
              <a:ext uri="{FF2B5EF4-FFF2-40B4-BE49-F238E27FC236}">
                <a16:creationId xmlns:a16="http://schemas.microsoft.com/office/drawing/2014/main" id="{E5E02E1F-C5C7-4623-B3EF-52A8E5C6ECF7}"/>
              </a:ext>
            </a:extLst>
          </p:cNvPr>
          <p:cNvSpPr>
            <a:spLocks noGrp="1"/>
          </p:cNvSpPr>
          <p:nvPr>
            <p:ph type="title"/>
          </p:nvPr>
        </p:nvSpPr>
        <p:spPr/>
        <p:txBody>
          <a:bodyPr/>
          <a:lstStyle/>
          <a:p>
            <a:r>
              <a:rPr lang="en-US" dirty="0"/>
              <a:t>Who are we?</a:t>
            </a:r>
          </a:p>
        </p:txBody>
      </p:sp>
      <p:sp>
        <p:nvSpPr>
          <p:cNvPr id="5" name="Footer Placeholder 4">
            <a:extLst>
              <a:ext uri="{FF2B5EF4-FFF2-40B4-BE49-F238E27FC236}">
                <a16:creationId xmlns:a16="http://schemas.microsoft.com/office/drawing/2014/main" id="{58088713-D5B4-49F9-8E2D-05D2ACCFFF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9" name="Group 8">
            <a:extLst>
              <a:ext uri="{FF2B5EF4-FFF2-40B4-BE49-F238E27FC236}">
                <a16:creationId xmlns:a16="http://schemas.microsoft.com/office/drawing/2014/main" id="{EF71B693-FE18-4E4C-8906-6F10C54DE3A1}"/>
              </a:ext>
            </a:extLst>
          </p:cNvPr>
          <p:cNvGrpSpPr/>
          <p:nvPr/>
        </p:nvGrpSpPr>
        <p:grpSpPr>
          <a:xfrm>
            <a:off x="7168323" y="2152304"/>
            <a:ext cx="3762064" cy="2956597"/>
            <a:chOff x="7168323" y="2152304"/>
            <a:chExt cx="3762064" cy="2956597"/>
          </a:xfrm>
        </p:grpSpPr>
        <p:pic>
          <p:nvPicPr>
            <p:cNvPr id="2050" name="Picture 2">
              <a:extLst>
                <a:ext uri="{FF2B5EF4-FFF2-40B4-BE49-F238E27FC236}">
                  <a16:creationId xmlns:a16="http://schemas.microsoft.com/office/drawing/2014/main" id="{51A04F66-4C08-4616-B07A-AF85B89AA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323" y="2183860"/>
              <a:ext cx="1265691" cy="1197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9BBE850-E167-4C78-891E-B20B7A40A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C96FC1-1263-4971-A7F7-6F8EB88C788F}"/>
                </a:ext>
              </a:extLst>
            </p:cNvPr>
            <p:cNvSpPr txBox="1"/>
            <p:nvPr/>
          </p:nvSpPr>
          <p:spPr>
            <a:xfrm>
              <a:off x="9083390" y="4521053"/>
              <a:ext cx="1846997" cy="544765"/>
            </a:xfrm>
            <a:prstGeom prst="rect">
              <a:avLst/>
            </a:prstGeom>
            <a:noFill/>
          </p:spPr>
          <p:txBody>
            <a:bodyPr wrap="square" lIns="182880" tIns="146304" rIns="182880" bIns="146304" rtlCol="0">
              <a:spAutoFit/>
            </a:bodyPr>
            <a:lstStyle/>
            <a:p>
              <a:pPr>
                <a:lnSpc>
                  <a:spcPct val="90000"/>
                </a:lnSpc>
                <a:spcAft>
                  <a:spcPts val="600"/>
                </a:spcAft>
              </a:pPr>
              <a:r>
                <a:rPr lang="en-US" b="0" i="0" u="none" strike="noStrike" dirty="0">
                  <a:solidFill>
                    <a:srgbClr val="000000"/>
                  </a:solidFill>
                  <a:effectLst/>
                  <a:latin typeface="Calibri" panose="020F0502020204030204" pitchFamily="34" charset="0"/>
                </a:rPr>
                <a:t>@dave_strebel</a:t>
              </a:r>
              <a:r>
                <a:rPr lang="en-US" b="0" i="0" dirty="0">
                  <a:solidFill>
                    <a:srgbClr val="000000"/>
                  </a:solidFill>
                  <a:effectLst/>
                  <a:latin typeface="Calibri" panose="020F0502020204030204" pitchFamily="34" charset="0"/>
                </a:rPr>
                <a:t>​</a:t>
              </a:r>
              <a:endParaRPr lang="en-US"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50ACC521-4010-4A87-9A61-427A9BB61E22}"/>
                </a:ext>
              </a:extLst>
            </p:cNvPr>
            <p:cNvPicPr>
              <a:picLocks noChangeAspect="1"/>
            </p:cNvPicPr>
            <p:nvPr/>
          </p:nvPicPr>
          <p:blipFill>
            <a:blip r:embed="rId6"/>
            <a:stretch>
              <a:fillRect/>
            </a:stretch>
          </p:blipFill>
          <p:spPr>
            <a:xfrm>
              <a:off x="7233521" y="3610579"/>
              <a:ext cx="1150753" cy="1498322"/>
            </a:xfrm>
            <a:prstGeom prst="rect">
              <a:avLst/>
            </a:prstGeom>
          </p:spPr>
        </p:pic>
        <p:pic>
          <p:nvPicPr>
            <p:cNvPr id="2056" name="Picture 8">
              <a:extLst>
                <a:ext uri="{FF2B5EF4-FFF2-40B4-BE49-F238E27FC236}">
                  <a16:creationId xmlns:a16="http://schemas.microsoft.com/office/drawing/2014/main" id="{24C792ED-0AF0-4E89-BDAE-72B64ADB2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540" y="2152304"/>
              <a:ext cx="1458699" cy="1260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F6C1ACF-77EB-40F3-88EA-619C519150FA}"/>
              </a:ext>
            </a:extLst>
          </p:cNvPr>
          <p:cNvGrpSpPr/>
          <p:nvPr/>
        </p:nvGrpSpPr>
        <p:grpSpPr>
          <a:xfrm>
            <a:off x="3599408" y="3610566"/>
            <a:ext cx="1846997" cy="1455239"/>
            <a:chOff x="9083390" y="3610579"/>
            <a:chExt cx="1846997" cy="1455239"/>
          </a:xfrm>
        </p:grpSpPr>
        <p:pic>
          <p:nvPicPr>
            <p:cNvPr id="14" name="Picture 6">
              <a:extLst>
                <a:ext uri="{FF2B5EF4-FFF2-40B4-BE49-F238E27FC236}">
                  <a16:creationId xmlns:a16="http://schemas.microsoft.com/office/drawing/2014/main" id="{891A5639-750B-471E-9005-344F9D1E2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6CB196-12DC-4C59-9059-41CE13802A92}"/>
                </a:ext>
              </a:extLst>
            </p:cNvPr>
            <p:cNvSpPr txBox="1"/>
            <p:nvPr/>
          </p:nvSpPr>
          <p:spPr>
            <a:xfrm>
              <a:off x="9083390" y="4521053"/>
              <a:ext cx="1846997" cy="544765"/>
            </a:xfrm>
            <a:prstGeom prst="rect">
              <a:avLst/>
            </a:prstGeom>
            <a:noFill/>
          </p:spPr>
          <p:txBody>
            <a:bodyPr wrap="square" lIns="182880" tIns="146304" rIns="182880" bIns="146304" rtlCol="0" anchor="t">
              <a:spAutoFit/>
            </a:bodyPr>
            <a:lstStyle/>
            <a:p>
              <a:pPr>
                <a:lnSpc>
                  <a:spcPct val="90000"/>
                </a:lnSpc>
                <a:spcAft>
                  <a:spcPts val="600"/>
                </a:spcAft>
              </a:pPr>
              <a:r>
                <a:rPr lang="en-US" b="0" i="0" u="none" strike="noStrike" dirty="0">
                  <a:solidFill>
                    <a:srgbClr val="000000"/>
                  </a:solidFill>
                  <a:effectLst/>
                  <a:latin typeface="Calibri"/>
                  <a:cs typeface="Calibri"/>
                </a:rPr>
                <a:t>@</a:t>
              </a:r>
              <a:r>
                <a:rPr lang="en-US" dirty="0">
                  <a:solidFill>
                    <a:srgbClr val="000000"/>
                  </a:solidFill>
                  <a:latin typeface="Calibri"/>
                  <a:cs typeface="Calibri"/>
                </a:rPr>
                <a:t>kendallroden</a:t>
              </a:r>
              <a:r>
                <a:rPr lang="en-US" b="0" i="0" dirty="0">
                  <a:solidFill>
                    <a:srgbClr val="000000"/>
                  </a:solidFill>
                  <a:effectLst/>
                  <a:latin typeface="Calibri"/>
                  <a:cs typeface="Calibri"/>
                </a:rPr>
                <a:t>​</a:t>
              </a:r>
              <a:endParaRPr lang="en-US" dirty="0">
                <a:gradFill>
                  <a:gsLst>
                    <a:gs pos="2917">
                      <a:schemeClr val="tx1"/>
                    </a:gs>
                    <a:gs pos="30000">
                      <a:schemeClr val="tx1"/>
                    </a:gs>
                  </a:gsLst>
                  <a:lin ang="5400000" scaled="0"/>
                </a:gradFill>
                <a:latin typeface="Calibri"/>
                <a:cs typeface="Calibri"/>
              </a:endParaRPr>
            </a:p>
          </p:txBody>
        </p:sp>
      </p:grpSp>
      <p:pic>
        <p:nvPicPr>
          <p:cNvPr id="11" name="Picture 17" descr="A group of people posing for the camera&#10;&#10;Description automatically generated">
            <a:extLst>
              <a:ext uri="{FF2B5EF4-FFF2-40B4-BE49-F238E27FC236}">
                <a16:creationId xmlns:a16="http://schemas.microsoft.com/office/drawing/2014/main" id="{E766DCFF-1798-459B-942D-E91AFE0719CC}"/>
              </a:ext>
            </a:extLst>
          </p:cNvPr>
          <p:cNvPicPr>
            <a:picLocks noChangeAspect="1"/>
          </p:cNvPicPr>
          <p:nvPr/>
        </p:nvPicPr>
        <p:blipFill>
          <a:blip r:embed="rId8"/>
          <a:stretch>
            <a:fillRect/>
          </a:stretch>
        </p:blipFill>
        <p:spPr>
          <a:xfrm>
            <a:off x="1692196" y="3619208"/>
            <a:ext cx="1262358" cy="1247516"/>
          </a:xfrm>
          <a:prstGeom prst="rect">
            <a:avLst/>
          </a:prstGeom>
        </p:spPr>
      </p:pic>
    </p:spTree>
    <p:extLst>
      <p:ext uri="{BB962C8B-B14F-4D97-AF65-F5344CB8AC3E}">
        <p14:creationId xmlns:p14="http://schemas.microsoft.com/office/powerpoint/2010/main" val="10960960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CB65-1FAF-4580-830E-F684EDD1A60C}"/>
              </a:ext>
            </a:extLst>
          </p:cNvPr>
          <p:cNvSpPr>
            <a:spLocks noGrp="1"/>
          </p:cNvSpPr>
          <p:nvPr>
            <p:ph type="title"/>
          </p:nvPr>
        </p:nvSpPr>
        <p:spPr/>
        <p:txBody>
          <a:bodyPr/>
          <a:lstStyle/>
          <a:p>
            <a:r>
              <a:rPr lang="en-US" dirty="0"/>
              <a:t>Why AKS Office Hours?</a:t>
            </a:r>
          </a:p>
        </p:txBody>
      </p:sp>
      <p:sp>
        <p:nvSpPr>
          <p:cNvPr id="3" name="Content Placeholder 2">
            <a:extLst>
              <a:ext uri="{FF2B5EF4-FFF2-40B4-BE49-F238E27FC236}">
                <a16:creationId xmlns:a16="http://schemas.microsoft.com/office/drawing/2014/main" id="{9085FA61-120C-411D-A67E-F84BFAA746A0}"/>
              </a:ext>
            </a:extLst>
          </p:cNvPr>
          <p:cNvSpPr>
            <a:spLocks noGrp="1"/>
          </p:cNvSpPr>
          <p:nvPr>
            <p:ph idx="1"/>
          </p:nvPr>
        </p:nvSpPr>
        <p:spPr>
          <a:xfrm>
            <a:off x="465137" y="1853742"/>
            <a:ext cx="11533187" cy="3035896"/>
          </a:xfrm>
        </p:spPr>
        <p:txBody>
          <a:bodyPr vert="horz" wrap="square" lIns="0" tIns="91440" rIns="146304" bIns="91440" rtlCol="0" anchor="t">
            <a:spAutoFit/>
          </a:bodyPr>
          <a:lstStyle/>
          <a:p>
            <a:pPr marL="342900" indent="-342900">
              <a:lnSpc>
                <a:spcPct val="200000"/>
              </a:lnSpc>
              <a:buFont typeface="Arial" panose="020B0604020202020204" pitchFamily="34" charset="0"/>
              <a:buChar char="•"/>
            </a:pPr>
            <a:r>
              <a:rPr lang="en-US" b="0" i="0" dirty="0">
                <a:solidFill>
                  <a:srgbClr val="24292E"/>
                </a:solidFill>
                <a:effectLst/>
                <a:latin typeface="-apple-system"/>
              </a:rPr>
              <a:t>Provide AKS customers with updates pertaining to AKS and the Cloud Native </a:t>
            </a:r>
            <a:r>
              <a:rPr lang="en-US" dirty="0">
                <a:solidFill>
                  <a:srgbClr val="24292E"/>
                </a:solidFill>
                <a:latin typeface="-apple-system"/>
              </a:rPr>
              <a:t>Ecosystem </a:t>
            </a:r>
            <a:endParaRPr lang="en-US" dirty="0">
              <a:solidFill>
                <a:srgbClr val="3C3C41"/>
              </a:solidFill>
              <a:latin typeface="Segoe UI Semibold"/>
              <a:cs typeface="Segoe UI Semibold"/>
            </a:endParaRPr>
          </a:p>
          <a:p>
            <a:pPr marL="342900" indent="-342900">
              <a:lnSpc>
                <a:spcPct val="200000"/>
              </a:lnSpc>
              <a:buFont typeface="Arial" panose="020B0604020202020204" pitchFamily="34" charset="0"/>
              <a:buChar char="•"/>
            </a:pPr>
            <a:r>
              <a:rPr lang="en-US" dirty="0">
                <a:solidFill>
                  <a:srgbClr val="24292E"/>
                </a:solidFill>
                <a:latin typeface="-apple-system"/>
              </a:rPr>
              <a:t>Host</a:t>
            </a:r>
            <a:r>
              <a:rPr lang="en-US" b="0" i="0" dirty="0">
                <a:solidFill>
                  <a:srgbClr val="24292E"/>
                </a:solidFill>
                <a:effectLst/>
                <a:latin typeface="-apple-system"/>
              </a:rPr>
              <a:t> a short talk and/or demo on Cloud Native technologies related to Kubernetes and AKS</a:t>
            </a:r>
            <a:endParaRPr lang="en-US" b="0" i="0" dirty="0">
              <a:solidFill>
                <a:srgbClr val="3C3C41"/>
              </a:solidFill>
              <a:effectLst/>
              <a:latin typeface="Segoe UI Semibold"/>
              <a:cs typeface="Segoe UI Semibold"/>
            </a:endParaRPr>
          </a:p>
          <a:p>
            <a:pPr marL="342900" indent="-342900" algn="l">
              <a:lnSpc>
                <a:spcPct val="200000"/>
              </a:lnSpc>
              <a:buFont typeface="Arial" panose="020B0604020202020204" pitchFamily="34" charset="0"/>
              <a:buChar char="•"/>
            </a:pPr>
            <a:r>
              <a:rPr lang="en-US" b="0" i="0" dirty="0">
                <a:solidFill>
                  <a:srgbClr val="24292E"/>
                </a:solidFill>
                <a:effectLst/>
                <a:latin typeface="-apple-system"/>
              </a:rPr>
              <a:t>Collect feedback from customers on issues, blockers, use cases, and questions related to AKS</a:t>
            </a:r>
          </a:p>
          <a:p>
            <a:pPr marL="342900" indent="-342900">
              <a:lnSpc>
                <a:spcPct val="200000"/>
              </a:lnSpc>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FF73E28C-D01B-4447-A3AE-41E2B4CCFE5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046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1E6-65A6-41D7-9456-0D14B2DF6E3F}"/>
              </a:ext>
            </a:extLst>
          </p:cNvPr>
          <p:cNvSpPr>
            <a:spLocks noGrp="1"/>
          </p:cNvSpPr>
          <p:nvPr>
            <p:ph type="title"/>
          </p:nvPr>
        </p:nvSpPr>
        <p:spPr/>
        <p:txBody>
          <a:bodyPr/>
          <a:lstStyle/>
          <a:p>
            <a:r>
              <a:rPr lang="en-US" dirty="0"/>
              <a:t>What to expect </a:t>
            </a:r>
          </a:p>
        </p:txBody>
      </p:sp>
      <p:sp>
        <p:nvSpPr>
          <p:cNvPr id="4" name="Footer Placeholder 3">
            <a:extLst>
              <a:ext uri="{FF2B5EF4-FFF2-40B4-BE49-F238E27FC236}">
                <a16:creationId xmlns:a16="http://schemas.microsoft.com/office/drawing/2014/main" id="{C589577F-C742-4933-986C-F829EE707507}"/>
              </a:ext>
            </a:extLst>
          </p:cNvPr>
          <p:cNvSpPr>
            <a:spLocks noGrp="1"/>
          </p:cNvSpPr>
          <p:nvPr>
            <p:ph type="ftr" sz="quarter" idx="11"/>
          </p:nvPr>
        </p:nvSpPr>
        <p:spPr/>
        <p:txBody>
          <a:bodyPr/>
          <a:lstStyle/>
          <a:p>
            <a:endParaRPr lang="en-US"/>
          </a:p>
        </p:txBody>
      </p:sp>
      <p:sp>
        <p:nvSpPr>
          <p:cNvPr id="16" name="Content Placeholder 15">
            <a:extLst>
              <a:ext uri="{FF2B5EF4-FFF2-40B4-BE49-F238E27FC236}">
                <a16:creationId xmlns:a16="http://schemas.microsoft.com/office/drawing/2014/main" id="{323B7D57-8E1A-4E35-B275-CD6BABE3F35F}"/>
              </a:ext>
            </a:extLst>
          </p:cNvPr>
          <p:cNvSpPr>
            <a:spLocks noGrp="1"/>
          </p:cNvSpPr>
          <p:nvPr>
            <p:ph idx="1"/>
          </p:nvPr>
        </p:nvSpPr>
        <p:spPr>
          <a:xfrm>
            <a:off x="466930" y="1295544"/>
            <a:ext cx="11725822" cy="4985980"/>
          </a:xfrm>
        </p:spPr>
        <p:txBody>
          <a:bodyPr vert="horz" wrap="square" lIns="0" tIns="91440" rIns="146304" bIns="91440" rtlCol="0" anchor="t">
            <a:spAutoFit/>
          </a:bodyPr>
          <a:lstStyle/>
          <a:p>
            <a:pPr algn="l"/>
            <a:r>
              <a:rPr lang="en-US" b="0" i="0" dirty="0">
                <a:solidFill>
                  <a:schemeClr val="tx2"/>
                </a:solidFill>
                <a:effectLst/>
                <a:latin typeface="-apple-system"/>
              </a:rPr>
              <a:t>Call agenda</a:t>
            </a:r>
          </a:p>
          <a:p>
            <a:pPr marL="342900" indent="-342900" algn="l">
              <a:buFont typeface="Arial" panose="020B0604020202020204" pitchFamily="34" charset="0"/>
              <a:buChar char="•"/>
            </a:pPr>
            <a:r>
              <a:rPr lang="en-US" b="0" i="0" dirty="0">
                <a:solidFill>
                  <a:srgbClr val="24292E"/>
                </a:solidFill>
                <a:effectLst/>
                <a:latin typeface="-apple-system"/>
              </a:rPr>
              <a:t>10 minutes: Welcome, followed by AKS and ecosystem updates</a:t>
            </a:r>
          </a:p>
          <a:p>
            <a:pPr marL="342900" indent="-342900" algn="l">
              <a:buFont typeface="Arial" panose="020B0604020202020204" pitchFamily="34" charset="0"/>
              <a:buChar char="•"/>
            </a:pPr>
            <a:r>
              <a:rPr lang="en-US" b="0" i="0" dirty="0">
                <a:solidFill>
                  <a:srgbClr val="24292E"/>
                </a:solidFill>
                <a:effectLst/>
                <a:latin typeface="-apple-system"/>
              </a:rPr>
              <a:t>40 minutes: </a:t>
            </a:r>
            <a:r>
              <a:rPr lang="en-US" dirty="0">
                <a:solidFill>
                  <a:srgbClr val="24292E"/>
                </a:solidFill>
                <a:latin typeface="-apple-system"/>
              </a:rPr>
              <a:t>CI/CD with Kubernetes</a:t>
            </a:r>
            <a:endParaRPr lang="en-US" b="0" i="0" dirty="0">
              <a:solidFill>
                <a:srgbClr val="24292E"/>
              </a:solidFill>
              <a:effectLst/>
              <a:latin typeface="-apple-system"/>
            </a:endParaRPr>
          </a:p>
          <a:p>
            <a:pPr marL="342900" indent="-342900" algn="l">
              <a:buFont typeface="Arial" panose="020B0604020202020204" pitchFamily="34" charset="0"/>
              <a:buChar char="•"/>
            </a:pPr>
            <a:r>
              <a:rPr lang="en-US" b="0" i="0" dirty="0">
                <a:solidFill>
                  <a:srgbClr val="24292E"/>
                </a:solidFill>
                <a:effectLst/>
                <a:latin typeface="-apple-system"/>
              </a:rPr>
              <a:t>10 minutes: “Ask us anything” and customer feedback discussion</a:t>
            </a:r>
          </a:p>
          <a:p>
            <a:endParaRPr lang="en-US" dirty="0"/>
          </a:p>
          <a:p>
            <a:r>
              <a:rPr lang="en-US" dirty="0">
                <a:solidFill>
                  <a:schemeClr val="tx2"/>
                </a:solidFill>
              </a:rPr>
              <a:t>Keep in mind</a:t>
            </a:r>
          </a:p>
          <a:p>
            <a:endParaRPr lang="en-US" dirty="0">
              <a:solidFill>
                <a:schemeClr val="tx2"/>
              </a:solidFill>
            </a:endParaRPr>
          </a:p>
          <a:p>
            <a:pPr marL="342900" indent="-342900">
              <a:buFont typeface="Arial" panose="020B0604020202020204" pitchFamily="34" charset="0"/>
              <a:buChar char="•"/>
            </a:pPr>
            <a:r>
              <a:rPr lang="en-US" dirty="0">
                <a:solidFill>
                  <a:srgbClr val="000000"/>
                </a:solidFill>
              </a:rPr>
              <a:t>Office hours are hosted primarily by the GBB team, with the support of the PG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r>
              <a:rPr lang="en-US" dirty="0">
                <a:solidFill>
                  <a:srgbClr val="000000"/>
                </a:solidFill>
              </a:rPr>
              <a:t>Recordings and content will be available post-call on </a:t>
            </a:r>
            <a:r>
              <a:rPr lang="en-US" dirty="0">
                <a:solidFill>
                  <a:srgbClr val="000000"/>
                </a:solidFill>
                <a:hlinkClick r:id="rId3"/>
              </a:rPr>
              <a:t>GitHub</a:t>
            </a:r>
            <a:r>
              <a:rPr lang="en-US" dirty="0">
                <a:solidFill>
                  <a:srgbClr val="000000"/>
                </a:solidFill>
              </a:rPr>
              <a:t>, barring any technical difficulties </a:t>
            </a:r>
          </a:p>
          <a:p>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Contact us with thoughts, ideas or questions (</a:t>
            </a:r>
            <a:r>
              <a:rPr lang="en-US" dirty="0">
                <a:solidFill>
                  <a:srgbClr val="000000"/>
                </a:solidFill>
                <a:hlinkClick r:id="rId4"/>
              </a:rPr>
              <a:t>aksofficehours@microsoft.com</a:t>
            </a:r>
            <a:r>
              <a:rPr lang="en-US" dirty="0">
                <a:solidFill>
                  <a:srgbClr val="000000"/>
                </a:solidFill>
              </a:rPr>
              <a:t>)</a:t>
            </a:r>
            <a:endParaRPr lang="en-US" dirty="0">
              <a:solidFill>
                <a:srgbClr val="000000"/>
              </a:solidFill>
              <a:cs typeface="Segoe UI Semibold"/>
            </a:endParaRPr>
          </a:p>
        </p:txBody>
      </p:sp>
    </p:spTree>
    <p:extLst>
      <p:ext uri="{BB962C8B-B14F-4D97-AF65-F5344CB8AC3E}">
        <p14:creationId xmlns:p14="http://schemas.microsoft.com/office/powerpoint/2010/main" val="672942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3C9A6-0686-3A43-8757-A453EE6DAFD9}"/>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kern="1200">
                <a:solidFill>
                  <a:schemeClr val="tx1"/>
                </a:solidFill>
                <a:latin typeface="+mj-lt"/>
                <a:ea typeface="+mj-ea"/>
                <a:cs typeface="+mj-cs"/>
              </a:rPr>
              <a:t>AKS Release Notes</a:t>
            </a:r>
            <a:endParaRPr lang="en-US" sz="4400" kern="1200" dirty="0">
              <a:solidFill>
                <a:schemeClr val="tx1"/>
              </a:solidFill>
              <a:latin typeface="+mj-lt"/>
              <a:ea typeface="+mj-ea"/>
              <a:cs typeface="+mj-cs"/>
            </a:endParaRPr>
          </a:p>
        </p:txBody>
      </p:sp>
      <p:sp>
        <p:nvSpPr>
          <p:cNvPr id="5" name="Footer Placeholder 4">
            <a:extLst>
              <a:ext uri="{FF2B5EF4-FFF2-40B4-BE49-F238E27FC236}">
                <a16:creationId xmlns:a16="http://schemas.microsoft.com/office/drawing/2014/main" id="{19D578C6-9CD5-7445-9A46-A56995BB0478}"/>
              </a:ext>
            </a:extLst>
          </p:cNvPr>
          <p:cNvSpPr>
            <a:spLocks noGrp="1"/>
          </p:cNvSpPr>
          <p:nvPr>
            <p:ph type="ftr" sz="quarter" idx="3"/>
          </p:nvPr>
        </p:nvSpPr>
        <p:spPr/>
        <p:txBody>
          <a:bodyPr vert="horz" lIns="91440" tIns="45720" rIns="91440" bIns="45720" rtlCol="0" anchor="ctr">
            <a:normAutofit fontScale="40000" lnSpcReduction="20000"/>
          </a:bodyPr>
          <a:lstStyle/>
          <a:p>
            <a:pPr marR="0" lvl="0" indent="0" defTabSz="914400" fontAlgn="auto">
              <a:lnSpc>
                <a:spcPct val="90000"/>
              </a:lnSpc>
              <a:spcBef>
                <a:spcPts val="0"/>
              </a:spcBef>
              <a:spcAft>
                <a:spcPts val="600"/>
              </a:spcAft>
              <a:buClrTx/>
              <a:buSzTx/>
              <a:buFontTx/>
              <a:buNone/>
              <a:tabLst/>
              <a:defRPr/>
            </a:pPr>
            <a:r>
              <a:rPr kumimoji="0" lang="en-US" sz="600" b="0" i="0" u="none" strike="noStrike" kern="1200" cap="none" spc="0" normalizeH="0" baseline="0" noProof="0">
                <a:ln>
                  <a:noFill/>
                </a:ln>
                <a:solidFill>
                  <a:srgbClr val="303030"/>
                </a:solidFill>
                <a:effectLst/>
                <a:uLnTx/>
                <a:uFillTx/>
                <a:latin typeface="+mn-lt"/>
                <a:ea typeface="+mn-ea"/>
                <a:cs typeface="+mn-cs"/>
              </a:rPr>
              <a:t>© Microsoft Corporation                                                                                  								                                Azure </a:t>
            </a:r>
            <a:endParaRPr kumimoji="0" lang="en-US" sz="600" b="0" i="0" u="none" strike="noStrike" kern="1200" cap="none" spc="0" normalizeH="0" baseline="0" noProof="0" dirty="0">
              <a:ln>
                <a:noFill/>
              </a:ln>
              <a:solidFill>
                <a:srgbClr val="303030"/>
              </a:solidFill>
              <a:effectLst/>
              <a:uLnTx/>
              <a:uFillTx/>
              <a:latin typeface="+mn-lt"/>
              <a:ea typeface="+mn-ea"/>
              <a:cs typeface="+mn-cs"/>
            </a:endParaRPr>
          </a:p>
        </p:txBody>
      </p:sp>
      <p:sp>
        <p:nvSpPr>
          <p:cNvPr id="7" name="Rectangle 6">
            <a:extLst>
              <a:ext uri="{FF2B5EF4-FFF2-40B4-BE49-F238E27FC236}">
                <a16:creationId xmlns:a16="http://schemas.microsoft.com/office/drawing/2014/main" id="{8023FFB8-1AF8-AC4A-B6D3-B338D3460404}"/>
              </a:ext>
            </a:extLst>
          </p:cNvPr>
          <p:cNvSpPr/>
          <p:nvPr/>
        </p:nvSpPr>
        <p:spPr>
          <a:xfrm>
            <a:off x="465137" y="1783047"/>
            <a:ext cx="5081648" cy="4916204"/>
          </a:xfrm>
          <a:prstGeom prst="rect">
            <a:avLst/>
          </a:prstGeom>
        </p:spPr>
        <p:txBody>
          <a:bodyPr vert="horz" lIns="91440" tIns="45720" rIns="91440" bIns="45720" rtlCol="0">
            <a:normAutofit/>
          </a:bodyPr>
          <a:lstStyle/>
          <a:p>
            <a:pPr marL="457134" lvl="1" indent="-342900" defTabSz="914400">
              <a:lnSpc>
                <a:spcPct val="90000"/>
              </a:lnSpc>
              <a:spcAft>
                <a:spcPts val="600"/>
              </a:spcAft>
              <a:buFont typeface="Arial" panose="020B0604020202020204" pitchFamily="34" charset="0"/>
              <a:buChar char="•"/>
              <a:defRPr/>
            </a:pPr>
            <a:r>
              <a:rPr lang="en-US" sz="2000" b="0" i="0" dirty="0">
                <a:effectLst/>
                <a:latin typeface="-apple-system"/>
              </a:rPr>
              <a:t>1.18  scope of this limited extension is to 2021-07-31' and is limited to the following:</a:t>
            </a:r>
          </a:p>
          <a:p>
            <a:pPr marL="923505" lvl="2" indent="-342900" defTabSz="914400">
              <a:lnSpc>
                <a:spcPct val="90000"/>
              </a:lnSpc>
              <a:spcAft>
                <a:spcPts val="600"/>
              </a:spcAft>
              <a:buFont typeface="Arial" panose="020B0604020202020204" pitchFamily="34" charset="0"/>
              <a:buChar char="•"/>
              <a:defRPr/>
            </a:pPr>
            <a:r>
              <a:rPr lang="en-US" sz="2000" b="0" i="0" dirty="0">
                <a:effectLst/>
                <a:latin typeface="-apple-system"/>
              </a:rPr>
              <a:t>Creation of new clusters and </a:t>
            </a:r>
            <a:r>
              <a:rPr lang="en-US" sz="2000" b="0" i="0" dirty="0" err="1">
                <a:effectLst/>
                <a:latin typeface="-apple-system"/>
              </a:rPr>
              <a:t>nodepools</a:t>
            </a:r>
            <a:r>
              <a:rPr lang="en-US" sz="2000" b="0" i="0" dirty="0">
                <a:effectLst/>
                <a:latin typeface="-apple-system"/>
              </a:rPr>
              <a:t> on 1.18.</a:t>
            </a:r>
          </a:p>
          <a:p>
            <a:pPr marL="923505" lvl="2" indent="-342900" defTabSz="914400">
              <a:lnSpc>
                <a:spcPct val="90000"/>
              </a:lnSpc>
              <a:spcAft>
                <a:spcPts val="600"/>
              </a:spcAft>
              <a:buFont typeface="Arial" panose="020B0604020202020204" pitchFamily="34" charset="0"/>
              <a:buChar char="•"/>
              <a:defRPr/>
            </a:pPr>
            <a:r>
              <a:rPr lang="en-US" sz="2000" b="0" i="0" dirty="0">
                <a:effectLst/>
                <a:latin typeface="-apple-system"/>
              </a:rPr>
              <a:t>CRUD operations on 1.18 clusters.</a:t>
            </a:r>
          </a:p>
          <a:p>
            <a:pPr marL="923505" lvl="2" indent="-342900" defTabSz="914400">
              <a:lnSpc>
                <a:spcPct val="90000"/>
              </a:lnSpc>
              <a:spcAft>
                <a:spcPts val="600"/>
              </a:spcAft>
              <a:buFont typeface="Arial" panose="020B0604020202020204" pitchFamily="34" charset="0"/>
              <a:buChar char="•"/>
              <a:defRPr/>
            </a:pPr>
            <a:r>
              <a:rPr lang="en-US" sz="2000" b="0" i="0" dirty="0">
                <a:effectLst/>
                <a:latin typeface="-apple-system"/>
              </a:rPr>
              <a:t>Any support requests for K8s patching and troubleshooting will be requested to upgrade into a supported version.</a:t>
            </a:r>
          </a:p>
          <a:p>
            <a:pPr marL="457134" lvl="1" indent="-342900" defTabSz="914400">
              <a:lnSpc>
                <a:spcPct val="90000"/>
              </a:lnSpc>
              <a:spcAft>
                <a:spcPts val="600"/>
              </a:spcAft>
              <a:buFont typeface="Arial" panose="020B0604020202020204" pitchFamily="34" charset="0"/>
              <a:buChar char="•"/>
              <a:defRPr/>
            </a:pPr>
            <a:r>
              <a:rPr lang="en-US" sz="2000" dirty="0">
                <a:latin typeface="-apple-system"/>
              </a:rPr>
              <a:t>PSP deprecation will begin with Kubernetes 1.21</a:t>
            </a:r>
            <a:endParaRPr lang="en-US" sz="2000" b="0" i="0" dirty="0">
              <a:effectLst/>
              <a:latin typeface="-apple-system"/>
            </a:endParaRPr>
          </a:p>
          <a:p>
            <a:pPr marL="580605" lvl="2" defTabSz="914400">
              <a:lnSpc>
                <a:spcPct val="90000"/>
              </a:lnSpc>
              <a:spcAft>
                <a:spcPts val="600"/>
              </a:spcAft>
              <a:defRPr/>
            </a:pPr>
            <a:endParaRPr lang="en-CA" sz="2000" dirty="0">
              <a:latin typeface="-apple-system"/>
            </a:endParaRPr>
          </a:p>
          <a:p>
            <a:pPr marL="342834" lvl="1" indent="-228600" defTabSz="914400">
              <a:lnSpc>
                <a:spcPct val="90000"/>
              </a:lnSpc>
              <a:spcAft>
                <a:spcPts val="600"/>
              </a:spcAft>
              <a:buFont typeface="Arial" panose="020B0604020202020204" pitchFamily="34" charset="0"/>
              <a:buChar char="•"/>
              <a:defRPr/>
            </a:pPr>
            <a:r>
              <a:rPr lang="en-CA" sz="2000" dirty="0">
                <a:latin typeface="-apple-system"/>
              </a:rPr>
              <a:t>Preview of Public DNS support for Private Clusters</a:t>
            </a:r>
          </a:p>
          <a:p>
            <a:pPr marL="342834" lvl="1" indent="-228600" defTabSz="914400">
              <a:lnSpc>
                <a:spcPct val="90000"/>
              </a:lnSpc>
              <a:spcAft>
                <a:spcPts val="600"/>
              </a:spcAft>
              <a:buFont typeface="Arial" panose="020B0604020202020204" pitchFamily="34" charset="0"/>
              <a:buChar char="•"/>
              <a:defRPr/>
            </a:pPr>
            <a:endParaRPr lang="en-CA" sz="2000" b="0" i="0" dirty="0">
              <a:effectLst/>
              <a:latin typeface="-apple-system"/>
            </a:endParaRPr>
          </a:p>
          <a:p>
            <a:pPr marL="342834" marR="0" lvl="1" indent="-228600" defTabSz="914400" fontAlgn="auto">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cap="none" spc="0" normalizeH="0" baseline="0" noProof="0" dirty="0">
              <a:ln>
                <a:noFill/>
              </a:ln>
              <a:effectLst/>
              <a:uLnTx/>
              <a:uFillTx/>
            </a:endParaRPr>
          </a:p>
        </p:txBody>
      </p:sp>
      <p:pic>
        <p:nvPicPr>
          <p:cNvPr id="3" name="Picture 2">
            <a:extLst>
              <a:ext uri="{FF2B5EF4-FFF2-40B4-BE49-F238E27FC236}">
                <a16:creationId xmlns:a16="http://schemas.microsoft.com/office/drawing/2014/main" id="{3B7D9310-B035-49FF-A868-A8B33E5F65F1}"/>
              </a:ext>
            </a:extLst>
          </p:cNvPr>
          <p:cNvPicPr>
            <a:picLocks noChangeAspect="1"/>
          </p:cNvPicPr>
          <p:nvPr/>
        </p:nvPicPr>
        <p:blipFill>
          <a:blip r:embed="rId3"/>
          <a:stretch>
            <a:fillRect/>
          </a:stretch>
        </p:blipFill>
        <p:spPr>
          <a:xfrm>
            <a:off x="5941781" y="838360"/>
            <a:ext cx="6273746" cy="5942002"/>
          </a:xfrm>
          <a:prstGeom prst="rect">
            <a:avLst/>
          </a:prstGeom>
        </p:spPr>
      </p:pic>
    </p:spTree>
    <p:extLst>
      <p:ext uri="{BB962C8B-B14F-4D97-AF65-F5344CB8AC3E}">
        <p14:creationId xmlns:p14="http://schemas.microsoft.com/office/powerpoint/2010/main" val="7570104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558F-2C67-CC4E-B920-3D5B9391C3C5}"/>
              </a:ext>
            </a:extLst>
          </p:cNvPr>
          <p:cNvSpPr>
            <a:spLocks noGrp="1"/>
          </p:cNvSpPr>
          <p:nvPr>
            <p:ph type="title"/>
          </p:nvPr>
        </p:nvSpPr>
        <p:spPr>
          <a:xfrm>
            <a:off x="451643" y="415925"/>
            <a:ext cx="11533187" cy="830020"/>
          </a:xfrm>
        </p:spPr>
        <p:txBody>
          <a:bodyPr/>
          <a:lstStyle/>
          <a:p>
            <a:r>
              <a:rPr lang="en-US" dirty="0"/>
              <a:t>Ignite AKS Updates</a:t>
            </a:r>
          </a:p>
        </p:txBody>
      </p:sp>
      <p:sp>
        <p:nvSpPr>
          <p:cNvPr id="3" name="Content Placeholder 2">
            <a:extLst>
              <a:ext uri="{FF2B5EF4-FFF2-40B4-BE49-F238E27FC236}">
                <a16:creationId xmlns:a16="http://schemas.microsoft.com/office/drawing/2014/main" id="{850E7FDB-64E6-4E45-BFC5-D16CF0BAF505}"/>
              </a:ext>
            </a:extLst>
          </p:cNvPr>
          <p:cNvSpPr>
            <a:spLocks noGrp="1"/>
          </p:cNvSpPr>
          <p:nvPr>
            <p:ph idx="1"/>
          </p:nvPr>
        </p:nvSpPr>
        <p:spPr>
          <a:xfrm>
            <a:off x="438151" y="1109610"/>
            <a:ext cx="11533187" cy="6463308"/>
          </a:xfrm>
        </p:spPr>
        <p:txBody>
          <a:bodyPr/>
          <a:lstStyle/>
          <a:p>
            <a:pPr algn="l"/>
            <a:r>
              <a:rPr lang="en-US" b="0" i="0" u="none" strike="noStrike" dirty="0">
                <a:solidFill>
                  <a:srgbClr val="000000"/>
                </a:solidFill>
                <a:effectLst/>
                <a:latin typeface="-webkit-standard"/>
              </a:rPr>
              <a:t>Generally Available:</a:t>
            </a:r>
          </a:p>
          <a:p>
            <a:pPr marL="342900" indent="-342900">
              <a:buFont typeface="Arial" panose="020B0604020202020204" pitchFamily="34" charset="0"/>
              <a:buChar char="•"/>
            </a:pPr>
            <a:r>
              <a:rPr lang="en-CA" sz="2400" dirty="0">
                <a:effectLst/>
                <a:latin typeface="Calibri" panose="020F0502020204030204" pitchFamily="34" charset="0"/>
                <a:hlinkClick r:id="rId3"/>
              </a:rPr>
              <a:t>Conditional Access</a:t>
            </a:r>
            <a:endParaRPr lang="en-CA" sz="2400" dirty="0">
              <a:effectLst/>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4"/>
              </a:rPr>
              <a:t>Public IP per node </a:t>
            </a:r>
            <a:endParaRPr lang="en-CA" sz="2400" dirty="0">
              <a:effectLst/>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5"/>
              </a:rPr>
              <a:t>Arc for K8s</a:t>
            </a:r>
            <a:endParaRPr lang="en-CA" sz="2400" dirty="0">
              <a:effectLst/>
              <a:latin typeface="Calibri" panose="020F0502020204030204" pitchFamily="34" charset="0"/>
            </a:endParaRPr>
          </a:p>
          <a:p>
            <a:pPr marL="342900" indent="-342900">
              <a:buFont typeface="Arial" panose="020B0604020202020204" pitchFamily="34" charset="0"/>
              <a:buChar char="•"/>
            </a:pPr>
            <a:r>
              <a:rPr lang="en-CA" dirty="0">
                <a:latin typeface="Calibri" panose="020F0502020204030204" pitchFamily="34" charset="0"/>
                <a:hlinkClick r:id="rId6"/>
              </a:rPr>
              <a:t>App Gateway Ingress Controller add-on</a:t>
            </a:r>
            <a:endParaRPr lang="en-CA" sz="2400" dirty="0">
              <a:effectLst/>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7"/>
              </a:rPr>
              <a:t>Just in Time Access Support</a:t>
            </a:r>
            <a:endParaRPr lang="en-CA" sz="2400" dirty="0">
              <a:effectLst/>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8"/>
              </a:rPr>
              <a:t>Confidential computing nodes </a:t>
            </a:r>
            <a:endParaRPr lang="en-CA" sz="2400" dirty="0">
              <a:effectLst/>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9"/>
              </a:rPr>
              <a:t>Custom Weblogic containers</a:t>
            </a:r>
            <a:endParaRPr lang="en-CA" dirty="0">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10"/>
              </a:rPr>
              <a:t>Persistent Volume Monitoring</a:t>
            </a:r>
            <a:endParaRPr lang="en-CA" sz="2400" dirty="0">
              <a:effectLst/>
              <a:latin typeface="Calibri" panose="020F0502020204030204" pitchFamily="34" charset="0"/>
            </a:endParaRPr>
          </a:p>
          <a:p>
            <a:pPr algn="l"/>
            <a:endParaRPr lang="en-US" b="0" i="0" u="none" strike="noStrike" dirty="0">
              <a:solidFill>
                <a:srgbClr val="000000"/>
              </a:solidFill>
              <a:effectLst/>
              <a:latin typeface="-webkit-standard"/>
            </a:endParaRPr>
          </a:p>
          <a:p>
            <a:pPr algn="l"/>
            <a:r>
              <a:rPr lang="en-US" b="0" i="0" u="none" strike="noStrike" dirty="0">
                <a:solidFill>
                  <a:srgbClr val="000000"/>
                </a:solidFill>
                <a:effectLst/>
                <a:latin typeface="-webkit-standard"/>
              </a:rPr>
              <a:t>Public Preview:</a:t>
            </a:r>
          </a:p>
          <a:p>
            <a:pPr marL="342900" indent="-342900" algn="l">
              <a:buFont typeface="Arial" panose="020B0604020202020204" pitchFamily="34" charset="0"/>
              <a:buChar char="•"/>
            </a:pPr>
            <a:r>
              <a:rPr lang="en-CA" sz="2400" dirty="0">
                <a:effectLst/>
                <a:latin typeface="Calibri" panose="020F0502020204030204" pitchFamily="34" charset="0"/>
                <a:hlinkClick r:id="rId11"/>
              </a:rPr>
              <a:t>Calico on Windows Server </a:t>
            </a:r>
            <a:endParaRPr lang="en-CA" sz="2400" dirty="0">
              <a:effectLst/>
              <a:latin typeface="Calibri" panose="020F0502020204030204" pitchFamily="34" charset="0"/>
            </a:endParaRPr>
          </a:p>
          <a:p>
            <a:pPr marL="342900" indent="-342900" algn="l">
              <a:buFont typeface="Arial" panose="020B0604020202020204" pitchFamily="34" charset="0"/>
              <a:buChar char="•"/>
            </a:pPr>
            <a:r>
              <a:rPr lang="en-CA" sz="2400" dirty="0">
                <a:effectLst/>
                <a:latin typeface="Calibri" panose="020F0502020204030204" pitchFamily="34" charset="0"/>
                <a:hlinkClick r:id="rId12"/>
              </a:rPr>
              <a:t>Planned Maintenance window </a:t>
            </a:r>
            <a:endParaRPr lang="en-CA" sz="2400" dirty="0">
              <a:effectLst/>
              <a:latin typeface="Calibri" panose="020F0502020204030204" pitchFamily="34" charset="0"/>
            </a:endParaRPr>
          </a:p>
          <a:p>
            <a:pPr marL="342900" indent="-342900" algn="l">
              <a:buFont typeface="Arial" panose="020B0604020202020204" pitchFamily="34" charset="0"/>
              <a:buChar char="•"/>
            </a:pPr>
            <a:r>
              <a:rPr lang="en-CA" sz="2400" dirty="0">
                <a:effectLst/>
                <a:latin typeface="Calibri" panose="020F0502020204030204" pitchFamily="34" charset="0"/>
                <a:hlinkClick r:id="rId13"/>
              </a:rPr>
              <a:t>Dynamic IP Allocation</a:t>
            </a:r>
            <a:endParaRPr lang="en-CA" sz="2400" dirty="0">
              <a:effectLst/>
              <a:latin typeface="Calibri" panose="020F0502020204030204" pitchFamily="34" charset="0"/>
            </a:endParaRPr>
          </a:p>
          <a:p>
            <a:pPr marL="342900" indent="-342900" algn="l">
              <a:buFont typeface="Arial" panose="020B0604020202020204" pitchFamily="34" charset="0"/>
              <a:buChar char="•"/>
            </a:pPr>
            <a:r>
              <a:rPr lang="en-CA" dirty="0" err="1">
                <a:latin typeface="Calibri" panose="020F0502020204030204" pitchFamily="34" charset="0"/>
                <a:hlinkClick r:id="rId14"/>
              </a:rPr>
              <a:t>Kubenet</a:t>
            </a:r>
            <a:r>
              <a:rPr lang="en-CA" dirty="0">
                <a:latin typeface="Calibri" panose="020F0502020204030204" pitchFamily="34" charset="0"/>
                <a:hlinkClick r:id="rId14"/>
              </a:rPr>
              <a:t> Support for Pod Identity</a:t>
            </a:r>
            <a:endParaRPr lang="en-US" dirty="0">
              <a:solidFill>
                <a:srgbClr val="000000"/>
              </a:solidFill>
              <a:latin typeface="-webkit-standard"/>
            </a:endParaRPr>
          </a:p>
          <a:p>
            <a:pPr algn="l"/>
            <a:endParaRPr lang="en-US" dirty="0">
              <a:solidFill>
                <a:srgbClr val="000000"/>
              </a:solidFill>
              <a:latin typeface="-webkit-standard"/>
            </a:endParaRPr>
          </a:p>
          <a:p>
            <a:endParaRPr lang="en-US" dirty="0"/>
          </a:p>
        </p:txBody>
      </p:sp>
      <p:sp>
        <p:nvSpPr>
          <p:cNvPr id="5" name="Rectangle 4">
            <a:extLst>
              <a:ext uri="{FF2B5EF4-FFF2-40B4-BE49-F238E27FC236}">
                <a16:creationId xmlns:a16="http://schemas.microsoft.com/office/drawing/2014/main" id="{F598BFCC-39F9-DF48-82CE-3160AFA05A47}"/>
              </a:ext>
            </a:extLst>
          </p:cNvPr>
          <p:cNvSpPr/>
          <p:nvPr/>
        </p:nvSpPr>
        <p:spPr>
          <a:xfrm>
            <a:off x="10365243" y="6116935"/>
            <a:ext cx="1772408" cy="461665"/>
          </a:xfrm>
          <a:prstGeom prst="rect">
            <a:avLst/>
          </a:prstGeom>
        </p:spPr>
        <p:txBody>
          <a:bodyPr wrap="none">
            <a:spAutoFit/>
          </a:bodyPr>
          <a:lstStyle/>
          <a:p>
            <a:r>
              <a:rPr lang="en-US" sz="2400" dirty="0">
                <a:solidFill>
                  <a:srgbClr val="000000"/>
                </a:solidFill>
                <a:latin typeface="-webkit-standard"/>
              </a:rPr>
              <a:t>…and more! </a:t>
            </a:r>
          </a:p>
        </p:txBody>
      </p:sp>
    </p:spTree>
    <p:extLst>
      <p:ext uri="{BB962C8B-B14F-4D97-AF65-F5344CB8AC3E}">
        <p14:creationId xmlns:p14="http://schemas.microsoft.com/office/powerpoint/2010/main" val="4227272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Ecosystem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3"/>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71678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95AA5C87-D44A-4D56-AD00-71606CC82EC9}"/>
              </a:ext>
            </a:extLst>
          </p:cNvPr>
          <p:cNvSpPr>
            <a:spLocks noGrp="1"/>
          </p:cNvSpPr>
          <p:nvPr>
            <p:ph type="ftr" sz="quarter" idx="4294967295"/>
          </p:nvPr>
        </p:nvSpPr>
        <p:spPr>
          <a:xfrm>
            <a:off x="615950" y="6578600"/>
            <a:ext cx="11820525" cy="120650"/>
          </a:xfrm>
        </p:spPr>
        <p:txBody>
          <a:bodyPr/>
          <a:lstStyle/>
          <a:p>
            <a:r>
              <a:rPr lang="en-US">
                <a:solidFill>
                  <a:schemeClr val="bg1">
                    <a:lumMod val="65000"/>
                  </a:schemeClr>
                </a:solidFill>
              </a:rPr>
              <a:t>© Microsoft Corporation                                                                                  								                                Azure </a:t>
            </a:r>
          </a:p>
        </p:txBody>
      </p:sp>
      <p:pic>
        <p:nvPicPr>
          <p:cNvPr id="23" name="Picture 22">
            <a:extLst>
              <a:ext uri="{FF2B5EF4-FFF2-40B4-BE49-F238E27FC236}">
                <a16:creationId xmlns:a16="http://schemas.microsoft.com/office/drawing/2014/main" id="{2E61054F-31E6-4289-BE04-7A99D949F97D}"/>
              </a:ext>
            </a:extLst>
          </p:cNvPr>
          <p:cNvPicPr>
            <a:picLocks noChangeAspect="1"/>
          </p:cNvPicPr>
          <p:nvPr/>
        </p:nvPicPr>
        <p:blipFill>
          <a:blip r:embed="rId2"/>
          <a:stretch>
            <a:fillRect/>
          </a:stretch>
        </p:blipFill>
        <p:spPr>
          <a:xfrm>
            <a:off x="3534287" y="295274"/>
            <a:ext cx="5626983" cy="6457950"/>
          </a:xfrm>
          <a:prstGeom prst="rect">
            <a:avLst/>
          </a:prstGeom>
        </p:spPr>
      </p:pic>
    </p:spTree>
    <p:extLst>
      <p:ext uri="{BB962C8B-B14F-4D97-AF65-F5344CB8AC3E}">
        <p14:creationId xmlns:p14="http://schemas.microsoft.com/office/powerpoint/2010/main" val="25082410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59A9-C086-4669-83E7-3367A91F5A62}"/>
              </a:ext>
            </a:extLst>
          </p:cNvPr>
          <p:cNvSpPr>
            <a:spLocks noGrp="1"/>
          </p:cNvSpPr>
          <p:nvPr>
            <p:ph type="title"/>
          </p:nvPr>
        </p:nvSpPr>
        <p:spPr/>
        <p:txBody>
          <a:bodyPr/>
          <a:lstStyle/>
          <a:p>
            <a:endParaRPr lang="en-US" dirty="0"/>
          </a:p>
        </p:txBody>
      </p:sp>
      <p:sp>
        <p:nvSpPr>
          <p:cNvPr id="4" name="TextBox 3">
            <a:extLst>
              <a:ext uri="{FF2B5EF4-FFF2-40B4-BE49-F238E27FC236}">
                <a16:creationId xmlns:a16="http://schemas.microsoft.com/office/drawing/2014/main" id="{C77B87E5-E797-4DC2-80A6-24B2079AE641}"/>
              </a:ext>
            </a:extLst>
          </p:cNvPr>
          <p:cNvSpPr txBox="1"/>
          <p:nvPr/>
        </p:nvSpPr>
        <p:spPr>
          <a:xfrm>
            <a:off x="864097" y="5391404"/>
            <a:ext cx="6852284" cy="646331"/>
          </a:xfrm>
          <a:prstGeom prst="rect">
            <a:avLst/>
          </a:prstGeom>
          <a:noFill/>
        </p:spPr>
        <p:txBody>
          <a:bodyPr wrap="square">
            <a:spAutoFit/>
          </a:bodyPr>
          <a:lstStyle/>
          <a:p>
            <a:r>
              <a:rPr lang="en-US" b="0" i="0" dirty="0">
                <a:solidFill>
                  <a:srgbClr val="001443"/>
                </a:solidFill>
                <a:effectLst/>
                <a:latin typeface="Open Sans" panose="020B0606030504020204" pitchFamily="34" charset="0"/>
              </a:rPr>
              <a:t>Join us on</a:t>
            </a:r>
            <a:r>
              <a:rPr lang="en-US" b="1" i="0" dirty="0">
                <a:solidFill>
                  <a:srgbClr val="001443"/>
                </a:solidFill>
                <a:effectLst/>
                <a:latin typeface="Open Sans" panose="020B0606030504020204" pitchFamily="34" charset="0"/>
              </a:rPr>
              <a:t> Thursday, July 1st @ 9am PT / 11am CT / 6pm CET!</a:t>
            </a:r>
            <a:endParaRPr lang="en-US" dirty="0"/>
          </a:p>
        </p:txBody>
      </p:sp>
      <p:pic>
        <p:nvPicPr>
          <p:cNvPr id="6" name="Picture 5">
            <a:extLst>
              <a:ext uri="{FF2B5EF4-FFF2-40B4-BE49-F238E27FC236}">
                <a16:creationId xmlns:a16="http://schemas.microsoft.com/office/drawing/2014/main" id="{DC03701D-7F37-4CE1-B511-FF59FC932305}"/>
              </a:ext>
            </a:extLst>
          </p:cNvPr>
          <p:cNvPicPr>
            <a:picLocks noChangeAspect="1"/>
          </p:cNvPicPr>
          <p:nvPr/>
        </p:nvPicPr>
        <p:blipFill>
          <a:blip r:embed="rId2"/>
          <a:stretch>
            <a:fillRect/>
          </a:stretch>
        </p:blipFill>
        <p:spPr>
          <a:xfrm>
            <a:off x="798098" y="551333"/>
            <a:ext cx="10840278" cy="1692288"/>
          </a:xfrm>
          <a:prstGeom prst="rect">
            <a:avLst/>
          </a:prstGeom>
        </p:spPr>
      </p:pic>
      <p:pic>
        <p:nvPicPr>
          <p:cNvPr id="8" name="Picture 7">
            <a:extLst>
              <a:ext uri="{FF2B5EF4-FFF2-40B4-BE49-F238E27FC236}">
                <a16:creationId xmlns:a16="http://schemas.microsoft.com/office/drawing/2014/main" id="{E95F642C-232B-4B0D-90D2-3339D48CFD9B}"/>
              </a:ext>
            </a:extLst>
          </p:cNvPr>
          <p:cNvPicPr>
            <a:picLocks noChangeAspect="1"/>
          </p:cNvPicPr>
          <p:nvPr/>
        </p:nvPicPr>
        <p:blipFill>
          <a:blip r:embed="rId3"/>
          <a:stretch>
            <a:fillRect/>
          </a:stretch>
        </p:blipFill>
        <p:spPr>
          <a:xfrm>
            <a:off x="864097" y="2259745"/>
            <a:ext cx="10765781" cy="3701108"/>
          </a:xfrm>
          <a:prstGeom prst="rect">
            <a:avLst/>
          </a:prstGeom>
        </p:spPr>
      </p:pic>
    </p:spTree>
    <p:extLst>
      <p:ext uri="{BB962C8B-B14F-4D97-AF65-F5344CB8AC3E}">
        <p14:creationId xmlns:p14="http://schemas.microsoft.com/office/powerpoint/2010/main" val="2445731754"/>
      </p:ext>
    </p:extLst>
  </p:cSld>
  <p:clrMapOvr>
    <a:masterClrMapping/>
  </p:clrMapOvr>
  <p:transition>
    <p:fade/>
  </p:transition>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6.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addc9f2-191d-4a01-9eab-7967098255b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DBC78DF56D124EB1A5F3CA3264E282" ma:contentTypeVersion="17" ma:contentTypeDescription="Create a new document." ma:contentTypeScope="" ma:versionID="6c98b9390f0f5253a4e796e6185ad246">
  <xsd:schema xmlns:xsd="http://www.w3.org/2001/XMLSchema" xmlns:xs="http://www.w3.org/2001/XMLSchema" xmlns:p="http://schemas.microsoft.com/office/2006/metadata/properties" xmlns:ns1="http://schemas.microsoft.com/sharepoint/v3" xmlns:ns3="8db5dfc9-cbd0-4979-ba1e-989d2c624080" xmlns:ns4="baddc9f2-191d-4a01-9eab-7967098255b0" targetNamespace="http://schemas.microsoft.com/office/2006/metadata/properties" ma:root="true" ma:fieldsID="8e64fb3d078eef9bb9a63280f205a366" ns1:_="" ns3:_="" ns4:_="">
    <xsd:import namespace="http://schemas.microsoft.com/sharepoint/v3"/>
    <xsd:import namespace="8db5dfc9-cbd0-4979-ba1e-989d2c624080"/>
    <xsd:import namespace="baddc9f2-191d-4a01-9eab-7967098255b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b5dfc9-cbd0-4979-ba1e-989d2c6240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addc9f2-191d-4a01-9eab-7967098255b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5B5D8E-0E7A-40AA-BDF8-29A7C4CAE70E}">
  <ds:schemaRefs>
    <ds:schemaRef ds:uri="http://schemas.microsoft.com/sharepoint/v3/contenttype/forms"/>
  </ds:schemaRefs>
</ds:datastoreItem>
</file>

<file path=customXml/itemProps2.xml><?xml version="1.0" encoding="utf-8"?>
<ds:datastoreItem xmlns:ds="http://schemas.openxmlformats.org/officeDocument/2006/customXml" ds:itemID="{26A98862-5FBE-46A2-8166-5D40E5585333}">
  <ds:schemaRefs>
    <ds:schemaRef ds:uri="http://purl.org/dc/dcmitype/"/>
    <ds:schemaRef ds:uri="http://purl.org/dc/elements/1.1/"/>
    <ds:schemaRef ds:uri="http://schemas.microsoft.com/office/2006/documentManagement/types"/>
    <ds:schemaRef ds:uri="http://www.w3.org/XML/1998/namespace"/>
    <ds:schemaRef ds:uri="http://schemas.microsoft.com/office/2006/metadata/properties"/>
    <ds:schemaRef ds:uri="http://purl.org/dc/terms/"/>
    <ds:schemaRef ds:uri="baddc9f2-191d-4a01-9eab-7967098255b0"/>
    <ds:schemaRef ds:uri="http://schemas.microsoft.com/sharepoint/v3"/>
    <ds:schemaRef ds:uri="http://schemas.microsoft.com/office/infopath/2007/PartnerControls"/>
    <ds:schemaRef ds:uri="http://schemas.openxmlformats.org/package/2006/metadata/core-properties"/>
    <ds:schemaRef ds:uri="8db5dfc9-cbd0-4979-ba1e-989d2c624080"/>
  </ds:schemaRefs>
</ds:datastoreItem>
</file>

<file path=customXml/itemProps3.xml><?xml version="1.0" encoding="utf-8"?>
<ds:datastoreItem xmlns:ds="http://schemas.openxmlformats.org/officeDocument/2006/customXml" ds:itemID="{2C6DB646-6A3A-4D0B-8CD7-F0560B63061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8db5dfc9-cbd0-4979-ba1e-989d2c624080"/>
    <ds:schemaRef ds:uri="baddc9f2-191d-4a01-9eab-7967098255b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861</Words>
  <Application>Microsoft Office PowerPoint</Application>
  <PresentationFormat>Custom</PresentationFormat>
  <Paragraphs>89</Paragraphs>
  <Slides>11</Slides>
  <Notes>5</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11</vt:i4>
      </vt:variant>
    </vt:vector>
  </HeadingPairs>
  <TitlesOfParts>
    <vt:vector size="33" baseType="lpstr">
      <vt:lpstr>-apple-system</vt:lpstr>
      <vt:lpstr>Arial</vt:lpstr>
      <vt:lpstr>Calibri</vt:lpstr>
      <vt:lpstr>Consolas</vt:lpstr>
      <vt:lpstr>Courier New</vt:lpstr>
      <vt:lpstr>Open Sans</vt:lpstr>
      <vt:lpstr>Roboto</vt:lpstr>
      <vt:lpstr>Rockwell</vt:lpstr>
      <vt:lpstr>Segoe UI</vt:lpstr>
      <vt:lpstr>Segoe UI Light</vt:lpstr>
      <vt:lpstr>Segoe UI Semibold</vt:lpstr>
      <vt:lpstr>Segoe UI Semilight</vt:lpstr>
      <vt:lpstr>-webkit-standard</vt:lpstr>
      <vt:lpstr>Wingdings</vt:lpstr>
      <vt:lpstr>Dynamics 365</vt:lpstr>
      <vt:lpstr>Reinventing Productivity</vt:lpstr>
      <vt:lpstr>Black Template</vt:lpstr>
      <vt:lpstr>5_Dynamics 365</vt:lpstr>
      <vt:lpstr>WHITE TEMPLATE</vt:lpstr>
      <vt:lpstr>7_WHITE TEMPLATE</vt:lpstr>
      <vt:lpstr>1_Dynamics 365</vt:lpstr>
      <vt:lpstr>9-51120_Microsoft_Ready_Template_Light</vt:lpstr>
      <vt:lpstr>PowerPoint Presentation</vt:lpstr>
      <vt:lpstr>Who are we?</vt:lpstr>
      <vt:lpstr>Why AKS Office Hours?</vt:lpstr>
      <vt:lpstr>What to expect </vt:lpstr>
      <vt:lpstr>AKS Release Notes</vt:lpstr>
      <vt:lpstr>Ignite AKS Updates</vt:lpstr>
      <vt:lpstr>Ecosystem Updates</vt:lpstr>
      <vt:lpstr>PowerPoint Presentation</vt:lpstr>
      <vt:lpstr>PowerPoint Presentation</vt:lpstr>
      <vt:lpstr>Capsule – 0.5.0 Released</vt:lpstr>
      <vt:lpstr>CI/CD with Kubernetes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26</cp:revision>
  <dcterms:created xsi:type="dcterms:W3CDTF">2019-10-30T21:27:18Z</dcterms:created>
  <dcterms:modified xsi:type="dcterms:W3CDTF">2021-06-18T17:18:44Z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1900;#archive files|7c386bcd-7c28-49a1-b5d4-6a5adabd9893;#2222;#Exclude from Learning Search Center|69c92ece-05b4-474f-a692-5ac4c9f64a8c;#1975;#checklists|cdc11282-7b54-4f27-8efc-d0abec78257b;#417;#competitive materials|1ffc6641-18be-4106-8f07-4ff1b8feb95</vt:lpwstr>
  </property>
  <property fmtid="{D5CDD505-2E9C-101B-9397-08002B2CF9AE}" pid="11" name="ContentTypeId">
    <vt:lpwstr>0x01010030DBC78DF56D124EB1A5F3CA3264E282</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Service|da55d66e-fdf8-469d-bdcd-bf23a5f5b4b3;#3431;#Azure Kubernetes Service|8613eadf-04d1-44ae-bd4e-24a6f3fb4a02</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3476;#Applications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3094;#Sales|72627068-acd7-4c1a-8b95-a0256be5dc9f;#3100;#Marketing|6bac43fe-835f-4207-8dba-9b6899aa3139;#3098;#Services|31216a1b-ed7a-4548-8e47-1aa2e6048472</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29;#features|94b87768-f145-4764-adbd-fec700e47348;#30;#hub subset|c6bfd112-b986-4a0a-aa8d-90e767bfdfa6</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